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4" r:id="rId2"/>
    <p:sldId id="305" r:id="rId3"/>
    <p:sldId id="306" r:id="rId4"/>
    <p:sldId id="337" r:id="rId5"/>
    <p:sldId id="382" r:id="rId6"/>
    <p:sldId id="383" r:id="rId7"/>
    <p:sldId id="339" r:id="rId8"/>
    <p:sldId id="308" r:id="rId9"/>
    <p:sldId id="379" r:id="rId10"/>
    <p:sldId id="380" r:id="rId11"/>
    <p:sldId id="307" r:id="rId12"/>
    <p:sldId id="381" r:id="rId13"/>
    <p:sldId id="345" r:id="rId14"/>
    <p:sldId id="340" r:id="rId15"/>
    <p:sldId id="341" r:id="rId16"/>
    <p:sldId id="343" r:id="rId17"/>
    <p:sldId id="344" r:id="rId18"/>
    <p:sldId id="342" r:id="rId19"/>
    <p:sldId id="347" r:id="rId20"/>
    <p:sldId id="346" r:id="rId21"/>
    <p:sldId id="349" r:id="rId22"/>
    <p:sldId id="348" r:id="rId23"/>
    <p:sldId id="350" r:id="rId24"/>
    <p:sldId id="351" r:id="rId25"/>
    <p:sldId id="352" r:id="rId26"/>
    <p:sldId id="353" r:id="rId27"/>
    <p:sldId id="354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363" r:id="rId36"/>
    <p:sldId id="362" r:id="rId37"/>
    <p:sldId id="364" r:id="rId38"/>
    <p:sldId id="368" r:id="rId39"/>
    <p:sldId id="369" r:id="rId40"/>
    <p:sldId id="370" r:id="rId41"/>
    <p:sldId id="371" r:id="rId42"/>
    <p:sldId id="373" r:id="rId43"/>
    <p:sldId id="366" r:id="rId44"/>
    <p:sldId id="365" r:id="rId45"/>
    <p:sldId id="375" r:id="rId46"/>
    <p:sldId id="374" r:id="rId47"/>
    <p:sldId id="367" r:id="rId48"/>
    <p:sldId id="376" r:id="rId49"/>
    <p:sldId id="377" r:id="rId50"/>
    <p:sldId id="378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73" d="100"/>
          <a:sy n="73" d="100"/>
        </p:scale>
        <p:origin x="-49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2016-09-07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127797" y="1594624"/>
            <a:ext cx="8281639" cy="1288160"/>
          </a:xfrm>
        </p:spPr>
        <p:txBody>
          <a:bodyPr anchor="b">
            <a:normAutofit/>
          </a:bodyPr>
          <a:lstStyle>
            <a:lvl1pPr algn="ctr">
              <a:defRPr sz="48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1643179" y="1749542"/>
            <a:ext cx="1133242" cy="1133242"/>
          </a:xfrm>
          <a:prstGeom prst="ellipse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Picture 3" descr="C:\Users\funco_000\AppData\Local\Microsoft\Windows\INetCache\IE\XRYR1D8B\MP900442245[1]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89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6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2016-09-07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02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2016-09-07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2016-09-07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7" b="99882" l="5654" r="89753">
                        <a14:foregroundMark x1="31449" y1="34511" x2="31449" y2="34511"/>
                        <a14:foregroundMark x1="31449" y1="33451" x2="31449" y2="33451"/>
                        <a14:foregroundMark x1="64841" y1="48645" x2="64841" y2="48645"/>
                        <a14:foregroundMark x1="63604" y1="46172" x2="60071" y2="46054"/>
                        <a14:foregroundMark x1="31449" y1="65489" x2="31449" y2="70554"/>
                        <a14:foregroundMark x1="28445" y1="93051" x2="28445" y2="96584"/>
                        <a14:foregroundMark x1="19965" y1="92933" x2="19965" y2="96113"/>
                        <a14:foregroundMark x1="19611" y1="90459" x2="19258" y2="92462"/>
                        <a14:foregroundMark x1="18021" y1="90106" x2="19611" y2="94582"/>
                        <a14:foregroundMark x1="65901" y1="45583" x2="63604" y2="53592"/>
                        <a14:foregroundMark x1="32686" y1="33804" x2="34629" y2="38163"/>
                        <a14:backgroundMark x1="27385" y1="61013" x2="27739" y2="69611"/>
                        <a14:backgroundMark x1="27739" y1="63604" x2="26855" y2="70789"/>
                        <a14:backgroundMark x1="27385" y1="62073" x2="28092" y2="65371"/>
                        <a14:backgroundMark x1="26502" y1="61249" x2="30742" y2="61837"/>
                        <a14:backgroundMark x1="25795" y1="66196" x2="27385" y2="69611"/>
                        <a14:backgroundMark x1="26855" y1="70318" x2="26855" y2="70318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44681" y="1721497"/>
            <a:ext cx="3424335" cy="5136503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3736806" y="2827376"/>
            <a:ext cx="44165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600" b="0" cap="none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en-US" altLang="ko-KR" sz="6600" b="0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631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0329" y="139794"/>
            <a:ext cx="10251562" cy="100194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CB5B8-4800-4B6D-867E-C24AB26CA355}" type="datetimeFigureOut">
              <a:rPr lang="ko-KR" altLang="en-US" smtClean="0"/>
              <a:pPr/>
              <a:t>2016-09-07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65DF-6250-4798-BC80-C5D226ACDF3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갈매기형 수장 2"/>
          <p:cNvSpPr/>
          <p:nvPr userDrawn="1"/>
        </p:nvSpPr>
        <p:spPr>
          <a:xfrm flipH="1">
            <a:off x="26579" y="287080"/>
            <a:ext cx="444799" cy="637954"/>
          </a:xfrm>
          <a:prstGeom prst="chevron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갈매기형 수장 6"/>
          <p:cNvSpPr/>
          <p:nvPr userDrawn="1"/>
        </p:nvSpPr>
        <p:spPr>
          <a:xfrm flipH="1">
            <a:off x="322516" y="287080"/>
            <a:ext cx="444799" cy="637954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갈매기형 수장 7"/>
          <p:cNvSpPr/>
          <p:nvPr userDrawn="1"/>
        </p:nvSpPr>
        <p:spPr>
          <a:xfrm flipH="1">
            <a:off x="618454" y="287080"/>
            <a:ext cx="444799" cy="637954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내용 개체 틀 10"/>
          <p:cNvSpPr>
            <a:spLocks noGrp="1"/>
          </p:cNvSpPr>
          <p:nvPr>
            <p:ph sz="quarter" idx="13"/>
          </p:nvPr>
        </p:nvSpPr>
        <p:spPr>
          <a:xfrm>
            <a:off x="471488" y="1520825"/>
            <a:ext cx="11117262" cy="43846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890796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80575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smtClean="0"/>
              <a:t>:: </a:t>
            </a:r>
            <a:r>
              <a:rPr lang="ko-KR" altLang="en-US" smtClean="0"/>
              <a:t>이 장에서 배울 내용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90AC-E9DF-4D8A-BFF2-6573C8EB9E5F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2016-09-07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200AA-FD12-41AE-B457-50FF59B4BE9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1254487" y="1667100"/>
            <a:ext cx="8348572" cy="507386"/>
            <a:chOff x="1254487" y="1667100"/>
            <a:chExt cx="8348572" cy="507386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1254487" y="2481139"/>
            <a:ext cx="8348572" cy="507386"/>
            <a:chOff x="1254487" y="1667100"/>
            <a:chExt cx="8348572" cy="507386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1254487" y="3256228"/>
            <a:ext cx="8348572" cy="507386"/>
            <a:chOff x="1254487" y="1667100"/>
            <a:chExt cx="8348572" cy="507386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그룹 24"/>
          <p:cNvGrpSpPr/>
          <p:nvPr userDrawn="1"/>
        </p:nvGrpSpPr>
        <p:grpSpPr>
          <a:xfrm>
            <a:off x="1254487" y="4055737"/>
            <a:ext cx="8348572" cy="507386"/>
            <a:chOff x="1254487" y="1667100"/>
            <a:chExt cx="8348572" cy="507386"/>
          </a:xfrm>
        </p:grpSpPr>
        <p:sp>
          <p:nvSpPr>
            <p:cNvPr id="26" name="직사각형 25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 userDrawn="1"/>
        </p:nvGrpSpPr>
        <p:grpSpPr>
          <a:xfrm>
            <a:off x="1254487" y="4869776"/>
            <a:ext cx="8348572" cy="507386"/>
            <a:chOff x="1254487" y="1667100"/>
            <a:chExt cx="8348572" cy="507386"/>
          </a:xfrm>
        </p:grpSpPr>
        <p:sp>
          <p:nvSpPr>
            <p:cNvPr id="29" name="직사각형 28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/>
          <p:cNvGrpSpPr/>
          <p:nvPr userDrawn="1"/>
        </p:nvGrpSpPr>
        <p:grpSpPr>
          <a:xfrm>
            <a:off x="1254487" y="5644865"/>
            <a:ext cx="8348572" cy="507386"/>
            <a:chOff x="1254487" y="1667100"/>
            <a:chExt cx="8348572" cy="507386"/>
          </a:xfrm>
        </p:grpSpPr>
        <p:sp>
          <p:nvSpPr>
            <p:cNvPr id="32" name="직사각형 31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23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00209"/>
            <a:ext cx="9557657" cy="703402"/>
          </a:xfrm>
        </p:spPr>
        <p:txBody>
          <a:bodyPr>
            <a:normAutofit/>
          </a:bodyPr>
          <a:lstStyle>
            <a:lvl1pPr>
              <a:defRPr sz="36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2016-09-07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순서도: 수동 입력 7"/>
          <p:cNvSpPr/>
          <p:nvPr userDrawn="1"/>
        </p:nvSpPr>
        <p:spPr>
          <a:xfrm rot="5400000" flipH="1">
            <a:off x="802967" y="222422"/>
            <a:ext cx="464901" cy="85897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9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935 h 10000"/>
              <a:gd name="connsiteX0" fmla="*/ 0 w 10000"/>
              <a:gd name="connsiteY0" fmla="*/ 178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1784 h 10000"/>
              <a:gd name="connsiteX0" fmla="*/ 0 w 10230"/>
              <a:gd name="connsiteY0" fmla="*/ 3719 h 11935"/>
              <a:gd name="connsiteX1" fmla="*/ 10230 w 10230"/>
              <a:gd name="connsiteY1" fmla="*/ 0 h 11935"/>
              <a:gd name="connsiteX2" fmla="*/ 10000 w 10230"/>
              <a:gd name="connsiteY2" fmla="*/ 11935 h 11935"/>
              <a:gd name="connsiteX3" fmla="*/ 0 w 10230"/>
              <a:gd name="connsiteY3" fmla="*/ 11935 h 11935"/>
              <a:gd name="connsiteX4" fmla="*/ 0 w 10230"/>
              <a:gd name="connsiteY4" fmla="*/ 3719 h 1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0" h="11935">
                <a:moveTo>
                  <a:pt x="0" y="3719"/>
                </a:moveTo>
                <a:lnTo>
                  <a:pt x="10230" y="0"/>
                </a:lnTo>
                <a:cubicBezTo>
                  <a:pt x="10153" y="3978"/>
                  <a:pt x="10077" y="7957"/>
                  <a:pt x="10000" y="11935"/>
                </a:cubicBezTo>
                <a:lnTo>
                  <a:pt x="0" y="11935"/>
                </a:lnTo>
                <a:lnTo>
                  <a:pt x="0" y="3719"/>
                </a:ln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74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2016-09-07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801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2016-09-07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12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2016-09-07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56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2016-09-07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75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2016-09-07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744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2016-09-07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7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 userDrawn="1"/>
        </p:nvSpPr>
        <p:spPr>
          <a:xfrm>
            <a:off x="375557" y="212271"/>
            <a:ext cx="11446329" cy="6509204"/>
          </a:xfrm>
          <a:prstGeom prst="roundRect">
            <a:avLst>
              <a:gd name="adj" fmla="val 26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5BAC6-7EE1-422B-8FE5-40737EF3DD31}" type="datetimeFigureOut">
              <a:rPr lang="ko-KR" altLang="en-US" smtClean="0"/>
              <a:pPr/>
              <a:t>2016-09-07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2881746" y="1456078"/>
            <a:ext cx="7546163" cy="1288160"/>
          </a:xfrm>
        </p:spPr>
        <p:txBody>
          <a:bodyPr/>
          <a:lstStyle/>
          <a:p>
            <a:pPr algn="l"/>
            <a:r>
              <a:rPr lang="ko-KR" altLang="en-US" smtClean="0"/>
              <a:t>레이아웃 관련 </a:t>
            </a:r>
            <a:r>
              <a:rPr lang="ko-KR" altLang="en-US" dirty="0" smtClean="0"/>
              <a:t>스타일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02795" y="2018989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228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마진</a:t>
            </a:r>
            <a:r>
              <a:rPr lang="en-US" altLang="ko-KR" smtClean="0"/>
              <a:t>(margin)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0627" y="3865053"/>
            <a:ext cx="8448675" cy="923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54728" y="5487613"/>
            <a:ext cx="5715000" cy="409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30915" y="5996718"/>
            <a:ext cx="5762625" cy="295275"/>
          </a:xfrm>
          <a:prstGeom prst="rect">
            <a:avLst/>
          </a:prstGeom>
        </p:spPr>
      </p:pic>
      <p:cxnSp>
        <p:nvCxnSpPr>
          <p:cNvPr id="9" name="꺾인 연결선 8"/>
          <p:cNvCxnSpPr/>
          <p:nvPr/>
        </p:nvCxnSpPr>
        <p:spPr>
          <a:xfrm rot="16200000" flipV="1">
            <a:off x="3298443" y="4482118"/>
            <a:ext cx="942248" cy="85841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0627" y="1496119"/>
            <a:ext cx="84010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4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패딩</a:t>
            </a:r>
            <a:r>
              <a:rPr lang="en-US" altLang="ko-KR" smtClean="0"/>
              <a:t>(padding)</a:t>
            </a:r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92786" y="1287980"/>
            <a:ext cx="11117262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2400" smtClean="0"/>
              <a:t>콘텐츠 영역과 테두리 사이 여백</a:t>
            </a:r>
            <a:endParaRPr lang="en-US" altLang="ko-KR" sz="2400" smtClean="0"/>
          </a:p>
          <a:p>
            <a:pPr marL="457200" indent="-457200">
              <a:lnSpc>
                <a:spcPct val="150000"/>
              </a:lnSpc>
            </a:pPr>
            <a:r>
              <a:rPr lang="en-US" altLang="ko-KR" sz="2400" smtClean="0"/>
              <a:t>padding-top, padding-right, padding-bottom, padding-left</a:t>
            </a:r>
            <a:br>
              <a:rPr lang="en-US" altLang="ko-KR" sz="2400" smtClean="0"/>
            </a:br>
            <a:r>
              <a:rPr lang="en-US" altLang="ko-KR" sz="2400" smtClean="0"/>
              <a:t>(</a:t>
            </a:r>
            <a:r>
              <a:rPr lang="ko-KR" altLang="en-US" sz="2400" smtClean="0"/>
              <a:t>박스의 위쪽 패딩과 오른쪽 패딩</a:t>
            </a:r>
            <a:r>
              <a:rPr lang="en-US" altLang="ko-KR" sz="2400" smtClean="0"/>
              <a:t>, </a:t>
            </a:r>
            <a:r>
              <a:rPr lang="ko-KR" altLang="en-US" sz="2400" smtClean="0"/>
              <a:t>아래쪽 패딩</a:t>
            </a:r>
            <a:r>
              <a:rPr lang="en-US" altLang="ko-KR" sz="2400" smtClean="0"/>
              <a:t>, </a:t>
            </a:r>
            <a:r>
              <a:rPr lang="ko-KR" altLang="en-US" sz="2400" smtClean="0"/>
              <a:t>왼쪽 패딩</a:t>
            </a:r>
            <a:r>
              <a:rPr lang="en-US" altLang="ko-KR" sz="2400" smtClean="0"/>
              <a:t>)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2400" smtClean="0"/>
              <a:t>padding (</a:t>
            </a:r>
            <a:r>
              <a:rPr lang="ko-KR" altLang="en-US" sz="2400" smtClean="0"/>
              <a:t>네 방향의 패딩을 한꺼번</a:t>
            </a:r>
            <a:r>
              <a:rPr lang="en-US" altLang="ko-KR" sz="2400" smtClean="0"/>
              <a:t>)</a:t>
            </a:r>
          </a:p>
          <a:p>
            <a:pPr marL="457200" indent="-457200">
              <a:lnSpc>
                <a:spcPct val="150000"/>
              </a:lnSpc>
            </a:pPr>
            <a:endParaRPr lang="ko-KR" altLang="en-US" sz="2400" smtClean="0"/>
          </a:p>
          <a:p>
            <a:pPr marL="457200" indent="-457200">
              <a:lnSpc>
                <a:spcPct val="150000"/>
              </a:lnSpc>
            </a:pPr>
            <a:endParaRPr lang="ko-KR" altLang="en-US" sz="240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417" y="3347640"/>
            <a:ext cx="4971105" cy="2942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90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패딩</a:t>
            </a:r>
            <a:r>
              <a:rPr lang="en-US" altLang="ko-KR" smtClean="0"/>
              <a:t>(padding)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2549" y="2531634"/>
            <a:ext cx="8248650" cy="1543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8175" y="1424376"/>
            <a:ext cx="3057525" cy="314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05700" y="1424376"/>
            <a:ext cx="3152775" cy="3333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8175" y="1973728"/>
            <a:ext cx="5457825" cy="3714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 cstate="print"/>
          <a:srcRect l="8644" b="3648"/>
          <a:stretch/>
        </p:blipFill>
        <p:spPr>
          <a:xfrm>
            <a:off x="6680719" y="1992778"/>
            <a:ext cx="1282084" cy="3212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2549" y="4150178"/>
            <a:ext cx="84010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8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6908" y="929897"/>
            <a:ext cx="5486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&lt;style</a:t>
            </a:r>
            <a:r>
              <a:rPr lang="en-US" altLang="ko-KR" sz="2400" smtClean="0"/>
              <a:t>&gt;</a:t>
            </a:r>
          </a:p>
          <a:p>
            <a:r>
              <a:rPr lang="en-US" altLang="ko-KR" sz="2400"/>
              <a:t> </a:t>
            </a:r>
            <a:r>
              <a:rPr lang="en-US" altLang="ko-KR" sz="2400" smtClean="0"/>
              <a:t>  </a:t>
            </a:r>
            <a:r>
              <a:rPr lang="en-US" altLang="ko-KR" sz="2400"/>
              <a:t>.content1{ </a:t>
            </a:r>
            <a:endParaRPr lang="en-US" altLang="ko-KR" sz="2400" smtClean="0"/>
          </a:p>
          <a:p>
            <a:r>
              <a:rPr lang="en-US" altLang="ko-KR" sz="2400"/>
              <a:t> </a:t>
            </a:r>
            <a:r>
              <a:rPr lang="en-US" altLang="ko-KR" sz="2400" smtClean="0"/>
              <a:t>     padding:10px;</a:t>
            </a:r>
          </a:p>
          <a:p>
            <a:r>
              <a:rPr lang="en-US" altLang="ko-KR" sz="2400" smtClean="0"/>
              <a:t>   }</a:t>
            </a:r>
          </a:p>
          <a:p>
            <a:r>
              <a:rPr lang="en-US" altLang="ko-KR" sz="2400"/>
              <a:t> </a:t>
            </a:r>
            <a:r>
              <a:rPr lang="en-US" altLang="ko-KR" sz="2400" smtClean="0"/>
              <a:t>  </a:t>
            </a:r>
            <a:r>
              <a:rPr lang="en-US" altLang="ko-KR" sz="2400"/>
              <a:t>.</a:t>
            </a:r>
            <a:r>
              <a:rPr lang="en-US" altLang="ko-KR" sz="2400" smtClean="0"/>
              <a:t>content2{</a:t>
            </a:r>
          </a:p>
          <a:p>
            <a:r>
              <a:rPr lang="en-US" altLang="ko-KR" sz="2400"/>
              <a:t> </a:t>
            </a:r>
            <a:r>
              <a:rPr lang="en-US" altLang="ko-KR" sz="2400" smtClean="0"/>
              <a:t>     margin-bottom:10px</a:t>
            </a:r>
            <a:r>
              <a:rPr lang="en-US" altLang="ko-KR" sz="2400"/>
              <a:t>; </a:t>
            </a:r>
            <a:endParaRPr lang="en-US" altLang="ko-KR" sz="2400" smtClean="0"/>
          </a:p>
          <a:p>
            <a:r>
              <a:rPr lang="en-US" altLang="ko-KR" sz="2400"/>
              <a:t> </a:t>
            </a:r>
            <a:r>
              <a:rPr lang="en-US" altLang="ko-KR" sz="2400" smtClean="0"/>
              <a:t>     margin-left:50px</a:t>
            </a:r>
            <a:r>
              <a:rPr lang="en-US" altLang="ko-KR" sz="2400"/>
              <a:t>; </a:t>
            </a:r>
          </a:p>
          <a:p>
            <a:r>
              <a:rPr lang="en-US" altLang="ko-KR" sz="2400" smtClean="0"/>
              <a:t>      padding:10px </a:t>
            </a:r>
            <a:r>
              <a:rPr lang="en-US" altLang="ko-KR" sz="2400"/>
              <a:t>30px</a:t>
            </a:r>
            <a:r>
              <a:rPr lang="en-US" altLang="ko-KR" sz="2400" smtClean="0"/>
              <a:t>;</a:t>
            </a:r>
          </a:p>
          <a:p>
            <a:r>
              <a:rPr lang="en-US" altLang="ko-KR" sz="2400"/>
              <a:t> </a:t>
            </a:r>
            <a:r>
              <a:rPr lang="en-US" altLang="ko-KR" sz="2400" smtClean="0"/>
              <a:t>  } </a:t>
            </a:r>
          </a:p>
          <a:p>
            <a:r>
              <a:rPr lang="en-US" altLang="ko-KR" sz="2400"/>
              <a:t> </a:t>
            </a:r>
            <a:r>
              <a:rPr lang="en-US" altLang="ko-KR" sz="2400" smtClean="0"/>
              <a:t>  .content3{</a:t>
            </a:r>
          </a:p>
          <a:p>
            <a:r>
              <a:rPr lang="en-US" altLang="ko-KR" sz="2400"/>
              <a:t> </a:t>
            </a:r>
            <a:r>
              <a:rPr lang="en-US" altLang="ko-KR" sz="2400" smtClean="0"/>
              <a:t>     margin:20px </a:t>
            </a:r>
            <a:r>
              <a:rPr lang="en-US" altLang="ko-KR" sz="2400"/>
              <a:t>10px 0 </a:t>
            </a:r>
            <a:r>
              <a:rPr lang="en-US" altLang="ko-KR" sz="2400" smtClean="0"/>
              <a:t>100px;</a:t>
            </a:r>
          </a:p>
          <a:p>
            <a:r>
              <a:rPr lang="en-US" altLang="ko-KR" sz="2400"/>
              <a:t> </a:t>
            </a:r>
            <a:r>
              <a:rPr lang="en-US" altLang="ko-KR" sz="2400" smtClean="0"/>
              <a:t>     padding:10px </a:t>
            </a:r>
            <a:r>
              <a:rPr lang="en-US" altLang="ko-KR" sz="2400"/>
              <a:t>30px 10px </a:t>
            </a:r>
            <a:r>
              <a:rPr lang="en-US" altLang="ko-KR" sz="2400" smtClean="0"/>
              <a:t>50px;</a:t>
            </a:r>
          </a:p>
          <a:p>
            <a:r>
              <a:rPr lang="en-US" altLang="ko-KR" sz="2400"/>
              <a:t> </a:t>
            </a:r>
            <a:r>
              <a:rPr lang="en-US" altLang="ko-KR" sz="2400" smtClean="0"/>
              <a:t>  } </a:t>
            </a:r>
          </a:p>
          <a:p>
            <a:r>
              <a:rPr lang="en-US" altLang="ko-KR" sz="2400" smtClean="0"/>
              <a:t>&lt;/</a:t>
            </a:r>
            <a:r>
              <a:rPr lang="en-US" altLang="ko-KR" sz="2400"/>
              <a:t>style&gt;</a:t>
            </a:r>
            <a:endParaRPr lang="ko-KR" altLang="en-US" sz="24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70"/>
          <a:stretch/>
        </p:blipFill>
        <p:spPr bwMode="auto">
          <a:xfrm>
            <a:off x="6323308" y="1420677"/>
            <a:ext cx="5346916" cy="452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794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박스 모델의 테두리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471488" y="1520825"/>
            <a:ext cx="11117262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b="1" smtClean="0"/>
              <a:t>border-width</a:t>
            </a:r>
            <a:r>
              <a:rPr lang="en-US" altLang="ko-KR" smtClean="0"/>
              <a:t> : </a:t>
            </a:r>
            <a:r>
              <a:rPr lang="ko-KR" altLang="en-US" sz="2400" smtClean="0"/>
              <a:t>테두리 두께 지정</a:t>
            </a:r>
            <a:endParaRPr lang="en-US" altLang="ko-KR" sz="2400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직접 크기 입력하거나 </a:t>
            </a:r>
            <a:r>
              <a:rPr lang="en-US" altLang="ko-KR" smtClean="0"/>
              <a:t> thin, medium, thick </a:t>
            </a:r>
            <a:r>
              <a:rPr lang="ko-KR" altLang="en-US" smtClean="0"/>
              <a:t>중 선택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( border-top-width</a:t>
            </a:r>
            <a:r>
              <a:rPr lang="en-US" altLang="ko-KR"/>
              <a:t>, border-right-width, border-bottom-width, </a:t>
            </a:r>
            <a:r>
              <a:rPr lang="en-US" altLang="ko-KR" smtClean="0"/>
              <a:t>border-left-width, border-width)</a:t>
            </a:r>
            <a:endParaRPr lang="ko-KR" altLang="en-US" sz="280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16" y="4483289"/>
            <a:ext cx="4301909" cy="656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900" y="3713162"/>
            <a:ext cx="570547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782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박스 모델의 테두리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471488" y="1520825"/>
            <a:ext cx="11117262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b="1" smtClean="0"/>
              <a:t>border-color</a:t>
            </a:r>
            <a:r>
              <a:rPr lang="en-US" altLang="ko-KR" smtClean="0"/>
              <a:t> : </a:t>
            </a:r>
            <a:r>
              <a:rPr lang="ko-KR" altLang="en-US" sz="2400" smtClean="0"/>
              <a:t>테두리 색</a:t>
            </a:r>
            <a:r>
              <a:rPr lang="ko-KR" altLang="en-US" sz="2400"/>
              <a:t>상</a:t>
            </a:r>
            <a:r>
              <a:rPr lang="ko-KR" altLang="en-US" sz="2400" smtClean="0"/>
              <a:t> 지정</a:t>
            </a:r>
            <a:endParaRPr lang="en-US" altLang="ko-KR" sz="2400" smtClean="0"/>
          </a:p>
          <a:p>
            <a:pPr lvl="1">
              <a:lnSpc>
                <a:spcPct val="150000"/>
              </a:lnSpc>
            </a:pPr>
            <a:r>
              <a:rPr lang="en-US" altLang="ko-KR" smtClean="0"/>
              <a:t>border-top-color, border-right-color, border-bottom-color, border-left-color, border-color</a:t>
            </a:r>
            <a:endParaRPr lang="ko-KR" altLang="en-US" sz="28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412341"/>
            <a:ext cx="3393322" cy="347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182" y="3811873"/>
            <a:ext cx="19145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795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박스 모델의 테두리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471488" y="1520825"/>
            <a:ext cx="11117262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3200" b="1" smtClean="0"/>
              <a:t>border-style</a:t>
            </a:r>
            <a:r>
              <a:rPr lang="en-US" altLang="ko-KR" sz="3200" smtClean="0"/>
              <a:t> : </a:t>
            </a:r>
            <a:br>
              <a:rPr lang="en-US" altLang="ko-KR" sz="3200" smtClean="0"/>
            </a:br>
            <a:r>
              <a:rPr lang="ko-KR" altLang="en-US" sz="2800" smtClean="0"/>
              <a:t>테두리 스타일</a:t>
            </a:r>
            <a:r>
              <a:rPr lang="en-US" altLang="ko-KR" sz="2800" smtClean="0"/>
              <a:t> </a:t>
            </a:r>
          </a:p>
          <a:p>
            <a:pPr>
              <a:lnSpc>
                <a:spcPct val="150000"/>
              </a:lnSpc>
            </a:pPr>
            <a:endParaRPr lang="ko-KR" altLang="en-US" sz="320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0"/>
          <a:stretch/>
        </p:blipFill>
        <p:spPr bwMode="auto">
          <a:xfrm>
            <a:off x="3936245" y="1348353"/>
            <a:ext cx="7652505" cy="5393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0408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박스 모델의 테두리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471488" y="1520825"/>
            <a:ext cx="11117262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3200" b="1" smtClean="0"/>
              <a:t>border</a:t>
            </a:r>
            <a:r>
              <a:rPr lang="en-US" altLang="ko-KR" sz="3200" smtClean="0"/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3200"/>
              <a:t> </a:t>
            </a:r>
            <a:r>
              <a:rPr lang="en-US" altLang="ko-KR" sz="3200" smtClean="0"/>
              <a:t> </a:t>
            </a:r>
            <a:r>
              <a:rPr lang="ko-KR" altLang="en-US" smtClean="0"/>
              <a:t>방향에 </a:t>
            </a:r>
            <a:r>
              <a:rPr lang="ko-KR" altLang="en-US"/>
              <a:t>따라서 두께와 색상</a:t>
            </a:r>
            <a:r>
              <a:rPr lang="en-US" altLang="ko-KR"/>
              <a:t>, </a:t>
            </a:r>
            <a:r>
              <a:rPr lang="ko-KR" altLang="en-US"/>
              <a:t>스타일을 한꺼번에 묶어서 </a:t>
            </a:r>
            <a:r>
              <a:rPr lang="ko-KR" altLang="en-US" smtClean="0"/>
              <a:t>지정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  (border-top, border-right, border-bottom, border-left, border)</a:t>
            </a:r>
            <a:endParaRPr lang="en-US" altLang="ko-KR"/>
          </a:p>
          <a:p>
            <a:pPr marL="457200" indent="-457200"/>
            <a:r>
              <a:rPr lang="ko-KR" altLang="en-US"/>
              <a:t>두께와 색상</a:t>
            </a:r>
            <a:r>
              <a:rPr lang="en-US" altLang="ko-KR"/>
              <a:t>, </a:t>
            </a:r>
            <a:r>
              <a:rPr lang="ko-KR" altLang="en-US"/>
              <a:t>스타일의 순서는 상관없다</a:t>
            </a:r>
            <a:r>
              <a:rPr lang="en-US" altLang="ko-KR"/>
              <a:t>. </a:t>
            </a:r>
          </a:p>
          <a:p>
            <a:pPr marL="457200" indent="-457200"/>
            <a:r>
              <a:rPr lang="ko-KR" altLang="en-US"/>
              <a:t>특정 방향에만 테두리를 표시하려고 할 때 편리</a:t>
            </a:r>
            <a:r>
              <a:rPr lang="en-US" altLang="ko-KR"/>
              <a:t> </a:t>
            </a:r>
          </a:p>
          <a:p>
            <a:pPr>
              <a:lnSpc>
                <a:spcPct val="150000"/>
              </a:lnSpc>
            </a:pPr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1571377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38752" y="640162"/>
            <a:ext cx="6096000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/>
              <a:t>h3 </a:t>
            </a:r>
            <a:r>
              <a:rPr lang="en-US" altLang="ko-KR" sz="2400" smtClean="0"/>
              <a:t>{</a:t>
            </a:r>
          </a:p>
          <a:p>
            <a:r>
              <a:rPr lang="en-US" altLang="ko-KR" sz="2400" smtClean="0"/>
              <a:t>    </a:t>
            </a:r>
            <a:r>
              <a:rPr lang="en-US" altLang="ko-KR" sz="2400"/>
              <a:t>padding :10px</a:t>
            </a:r>
            <a:r>
              <a:rPr lang="en-US" altLang="ko-KR" sz="2400" smtClean="0"/>
              <a:t>;</a:t>
            </a:r>
          </a:p>
          <a:p>
            <a:r>
              <a:rPr lang="en-US" altLang="ko-KR" sz="2400" smtClean="0"/>
              <a:t>    </a:t>
            </a:r>
            <a:r>
              <a:rPr lang="en-US" altLang="ko-KR" sz="2400"/>
              <a:t>border-top-width:5px; </a:t>
            </a:r>
            <a:endParaRPr lang="en-US" altLang="ko-KR" sz="2400" smtClean="0"/>
          </a:p>
          <a:p>
            <a:r>
              <a:rPr lang="en-US" altLang="ko-KR" sz="2400"/>
              <a:t> </a:t>
            </a:r>
            <a:r>
              <a:rPr lang="en-US" altLang="ko-KR" sz="2400" smtClean="0"/>
              <a:t>   border-right-width:0; </a:t>
            </a:r>
          </a:p>
          <a:p>
            <a:r>
              <a:rPr lang="en-US" altLang="ko-KR" sz="2400"/>
              <a:t> </a:t>
            </a:r>
            <a:r>
              <a:rPr lang="en-US" altLang="ko-KR" sz="2400" smtClean="0"/>
              <a:t>   </a:t>
            </a:r>
            <a:r>
              <a:rPr lang="en-US" altLang="ko-KR" sz="2400"/>
              <a:t>border-bottom-width:5px</a:t>
            </a:r>
            <a:r>
              <a:rPr lang="en-US" altLang="ko-KR" sz="2400" smtClean="0"/>
              <a:t>;</a:t>
            </a:r>
          </a:p>
          <a:p>
            <a:r>
              <a:rPr lang="en-US" altLang="ko-KR" sz="2400" smtClean="0"/>
              <a:t>    </a:t>
            </a:r>
            <a:r>
              <a:rPr lang="en-US" altLang="ko-KR" sz="2400"/>
              <a:t>border-left-width:0; </a:t>
            </a:r>
            <a:endParaRPr lang="en-US" altLang="ko-KR" sz="2400" smtClean="0"/>
          </a:p>
          <a:p>
            <a:r>
              <a:rPr lang="en-US" altLang="ko-KR" sz="2400"/>
              <a:t> </a:t>
            </a:r>
            <a:r>
              <a:rPr lang="en-US" altLang="ko-KR" sz="2400" smtClean="0"/>
              <a:t>   </a:t>
            </a:r>
            <a:r>
              <a:rPr lang="en-US" altLang="ko-KR" sz="2400"/>
              <a:t>border-color:blue; </a:t>
            </a:r>
            <a:endParaRPr lang="en-US" altLang="ko-KR" sz="2400" smtClean="0"/>
          </a:p>
          <a:p>
            <a:r>
              <a:rPr lang="en-US" altLang="ko-KR" sz="2400" smtClean="0"/>
              <a:t>    </a:t>
            </a:r>
            <a:r>
              <a:rPr lang="en-US" altLang="ko-KR" sz="2400"/>
              <a:t>border-style:solid</a:t>
            </a:r>
            <a:r>
              <a:rPr lang="en-US" altLang="ko-KR" sz="2400" smtClean="0"/>
              <a:t>;</a:t>
            </a:r>
          </a:p>
          <a:p>
            <a:r>
              <a:rPr lang="en-US" altLang="ko-KR" sz="2400" smtClean="0"/>
              <a:t>} </a:t>
            </a:r>
          </a:p>
          <a:p>
            <a:r>
              <a:rPr lang="en-US" altLang="ko-KR" sz="2400"/>
              <a:t>p </a:t>
            </a:r>
            <a:r>
              <a:rPr lang="en-US" altLang="ko-KR" sz="2400" smtClean="0"/>
              <a:t>{</a:t>
            </a:r>
          </a:p>
          <a:p>
            <a:r>
              <a:rPr lang="en-US" altLang="ko-KR" sz="2400" smtClean="0"/>
              <a:t>    </a:t>
            </a:r>
            <a:r>
              <a:rPr lang="en-US" altLang="ko-KR" sz="2400"/>
              <a:t>padding : 10px;</a:t>
            </a:r>
          </a:p>
          <a:p>
            <a:r>
              <a:rPr lang="en-US" altLang="ko-KR" sz="2400" smtClean="0"/>
              <a:t>    border-width:3px</a:t>
            </a:r>
            <a:r>
              <a:rPr lang="en-US" altLang="ko-KR" sz="2400"/>
              <a:t>; </a:t>
            </a:r>
            <a:endParaRPr lang="en-US" altLang="ko-KR" sz="2400" smtClean="0"/>
          </a:p>
          <a:p>
            <a:r>
              <a:rPr lang="en-US" altLang="ko-KR" sz="2400"/>
              <a:t> </a:t>
            </a:r>
            <a:r>
              <a:rPr lang="en-US" altLang="ko-KR" sz="2400" smtClean="0"/>
              <a:t>   </a:t>
            </a:r>
            <a:r>
              <a:rPr lang="en-US" altLang="ko-KR" sz="2400"/>
              <a:t>border-color:red black red black; </a:t>
            </a:r>
            <a:endParaRPr lang="en-US" altLang="ko-KR" sz="2400" smtClean="0"/>
          </a:p>
          <a:p>
            <a:r>
              <a:rPr lang="en-US" altLang="ko-KR" sz="2400" smtClean="0"/>
              <a:t>    border-style:dotted</a:t>
            </a:r>
            <a:r>
              <a:rPr lang="en-US" altLang="ko-KR" sz="2400"/>
              <a:t>; </a:t>
            </a:r>
            <a:endParaRPr lang="en-US" altLang="ko-KR" sz="2400" smtClean="0"/>
          </a:p>
          <a:p>
            <a:r>
              <a:rPr lang="en-US" altLang="ko-KR" sz="2400" smtClean="0"/>
              <a:t>}</a:t>
            </a:r>
            <a:endParaRPr lang="en-US" altLang="ko-KR" sz="2400"/>
          </a:p>
          <a:p>
            <a:endParaRPr lang="ko-KR" altLang="en-US" sz="240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752" y="2832797"/>
            <a:ext cx="4768312" cy="239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3085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/>
          <a:lstStyle/>
          <a:p>
            <a:pPr algn="ctr"/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CSS3</a:t>
            </a:r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의 박스 관련 속성들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30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33869" y="1716831"/>
            <a:ext cx="478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사각 영역을 활용하는 박스 모델</a:t>
            </a:r>
            <a:endParaRPr lang="ko-KR" altLang="en-US" sz="2000" b="1"/>
          </a:p>
        </p:txBody>
      </p:sp>
      <p:sp>
        <p:nvSpPr>
          <p:cNvPr id="4" name="TextBox 3"/>
          <p:cNvSpPr txBox="1"/>
          <p:nvPr/>
        </p:nvSpPr>
        <p:spPr>
          <a:xfrm>
            <a:off x="2733869" y="2556586"/>
            <a:ext cx="478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테두리 관련 속성들</a:t>
            </a:r>
            <a:endParaRPr lang="ko-KR" altLang="en-US" sz="2000" b="1"/>
          </a:p>
        </p:txBody>
      </p:sp>
      <p:sp>
        <p:nvSpPr>
          <p:cNvPr id="5" name="TextBox 4"/>
          <p:cNvSpPr txBox="1"/>
          <p:nvPr/>
        </p:nvSpPr>
        <p:spPr>
          <a:xfrm>
            <a:off x="2733869" y="3293705"/>
            <a:ext cx="5663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/>
              <a:t>CSS3</a:t>
            </a:r>
            <a:r>
              <a:rPr lang="ko-KR" altLang="en-US" sz="2000" b="1" smtClean="0"/>
              <a:t>로 멋진 효과를 내는 박스 관련 속성들</a:t>
            </a:r>
            <a:endParaRPr lang="ko-KR" altLang="en-US" sz="2000" b="1"/>
          </a:p>
        </p:txBody>
      </p:sp>
      <p:sp>
        <p:nvSpPr>
          <p:cNvPr id="6" name="TextBox 5"/>
          <p:cNvSpPr txBox="1"/>
          <p:nvPr/>
        </p:nvSpPr>
        <p:spPr>
          <a:xfrm>
            <a:off x="1399592" y="1735494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09-1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99592" y="2556586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09-2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9592" y="3324483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09-3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99592" y="4129704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09-4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99592" y="4950796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09-5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9592" y="5718693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09-6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4111041"/>
            <a:ext cx="478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여러 요소를 원하는 형태로 배치하기</a:t>
            </a:r>
            <a:endParaRPr lang="ko-KR" altLang="en-US" sz="2000" b="1"/>
          </a:p>
        </p:txBody>
      </p:sp>
      <p:sp>
        <p:nvSpPr>
          <p:cNvPr id="15" name="TextBox 14"/>
          <p:cNvSpPr txBox="1"/>
          <p:nvPr/>
        </p:nvSpPr>
        <p:spPr>
          <a:xfrm>
            <a:off x="2733869" y="4950796"/>
            <a:ext cx="478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다단으로 편집하기</a:t>
            </a:r>
            <a:endParaRPr lang="ko-KR" altLang="en-US" sz="2000" b="1"/>
          </a:p>
        </p:txBody>
      </p:sp>
      <p:sp>
        <p:nvSpPr>
          <p:cNvPr id="16" name="TextBox 15"/>
          <p:cNvSpPr txBox="1"/>
          <p:nvPr/>
        </p:nvSpPr>
        <p:spPr>
          <a:xfrm>
            <a:off x="2733869" y="5687915"/>
            <a:ext cx="5663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자유자재로 표를 다루는 표 관련 스타일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350611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border-*-radius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81924" y="1520825"/>
            <a:ext cx="10906825" cy="43846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2400" smtClean="0"/>
              <a:t>박스의</a:t>
            </a:r>
            <a:r>
              <a:rPr lang="en-US" altLang="ko-KR" sz="2400" smtClean="0"/>
              <a:t> </a:t>
            </a:r>
            <a:r>
              <a:rPr lang="ko-KR" altLang="en-US" sz="2400" smtClean="0"/>
              <a:t>모서리 부분을 둥글게 처리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>border-top-left-radius, border-top-right-radius, border- bottom-left-radius, border-bottom-right-radius, border-radius</a:t>
            </a:r>
            <a:endParaRPr lang="en-US" altLang="ko-KR" sz="360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07" y="3429000"/>
            <a:ext cx="632460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17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728" y="101356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/>
              <a:t>&lt;style</a:t>
            </a:r>
            <a:r>
              <a:rPr lang="en-US" altLang="ko-KR" sz="2400" smtClean="0"/>
              <a:t>&gt;</a:t>
            </a:r>
          </a:p>
          <a:p>
            <a:r>
              <a:rPr lang="en-US" altLang="ko-KR" sz="2400" smtClean="0"/>
              <a:t>   </a:t>
            </a:r>
            <a:r>
              <a:rPr lang="en-US" altLang="ko-KR" sz="2400"/>
              <a:t>.content1 {    border-radius:10px; } </a:t>
            </a:r>
            <a:endParaRPr lang="en-US" altLang="ko-KR" sz="2400" smtClean="0"/>
          </a:p>
          <a:p>
            <a:r>
              <a:rPr lang="en-US" altLang="ko-KR" sz="2400"/>
              <a:t> </a:t>
            </a:r>
            <a:r>
              <a:rPr lang="en-US" altLang="ko-KR" sz="2400" smtClean="0"/>
              <a:t>  .</a:t>
            </a:r>
            <a:r>
              <a:rPr lang="en-US" altLang="ko-KR" sz="2400"/>
              <a:t>content2 {    border-radius:30px; } </a:t>
            </a:r>
            <a:endParaRPr lang="en-US" altLang="ko-KR" sz="2400" smtClean="0"/>
          </a:p>
          <a:p>
            <a:r>
              <a:rPr lang="en-US" altLang="ko-KR" sz="2400" smtClean="0"/>
              <a:t>&lt;/</a:t>
            </a:r>
            <a:r>
              <a:rPr lang="en-US" altLang="ko-KR" sz="2400"/>
              <a:t>style&gt;</a:t>
            </a:r>
            <a:endParaRPr lang="ko-KR" altLang="en-US" sz="240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359" y="1136897"/>
            <a:ext cx="5057814" cy="1322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23253" y="355824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smtClean="0"/>
              <a:t>&lt;style&gt;</a:t>
            </a:r>
          </a:p>
          <a:p>
            <a:r>
              <a:rPr lang="en-US" altLang="ko-KR" sz="2400"/>
              <a:t> </a:t>
            </a:r>
            <a:r>
              <a:rPr lang="en-US" altLang="ko-KR" sz="2400" smtClean="0"/>
              <a:t> p {</a:t>
            </a:r>
          </a:p>
          <a:p>
            <a:r>
              <a:rPr lang="en-US" altLang="ko-KR" sz="2400" smtClean="0"/>
              <a:t>   border-top-left-radius:10px;</a:t>
            </a:r>
          </a:p>
          <a:p>
            <a:r>
              <a:rPr lang="en-US" altLang="ko-KR" sz="2400"/>
              <a:t> </a:t>
            </a:r>
            <a:r>
              <a:rPr lang="en-US" altLang="ko-KR" sz="2400" smtClean="0"/>
              <a:t>  border-top-right-radius:10px</a:t>
            </a:r>
            <a:r>
              <a:rPr lang="en-US" altLang="ko-KR" sz="2400"/>
              <a:t>; </a:t>
            </a:r>
            <a:endParaRPr lang="en-US" altLang="ko-KR" sz="2400" smtClean="0"/>
          </a:p>
          <a:p>
            <a:r>
              <a:rPr lang="en-US" altLang="ko-KR" sz="2400"/>
              <a:t> </a:t>
            </a:r>
            <a:r>
              <a:rPr lang="en-US" altLang="ko-KR" sz="2400" smtClean="0"/>
              <a:t> </a:t>
            </a:r>
            <a:r>
              <a:rPr lang="en-US" altLang="ko-KR" sz="2400"/>
              <a:t>}</a:t>
            </a:r>
          </a:p>
          <a:p>
            <a:r>
              <a:rPr lang="en-US" altLang="ko-KR" sz="2400"/>
              <a:t> </a:t>
            </a:r>
            <a:r>
              <a:rPr lang="en-US" altLang="ko-KR" sz="2400" smtClean="0"/>
              <a:t>&lt;/style&gt;</a:t>
            </a:r>
            <a:endParaRPr lang="ko-KR" altLang="en-US" sz="240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342" y="3831339"/>
            <a:ext cx="35814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4872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border-*-radius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81924" y="1520825"/>
            <a:ext cx="10906825" cy="16408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ko-KR" altLang="en-US" sz="2400" smtClean="0"/>
              <a:t>각 </a:t>
            </a:r>
            <a:r>
              <a:rPr lang="ko-KR" altLang="en-US" sz="2400"/>
              <a:t>속성에 </a:t>
            </a:r>
            <a:r>
              <a:rPr lang="en-US" altLang="ko-KR" sz="2400"/>
              <a:t>radius </a:t>
            </a:r>
            <a:r>
              <a:rPr lang="ko-KR" altLang="en-US" sz="2400"/>
              <a:t>값을 </a:t>
            </a:r>
            <a:r>
              <a:rPr lang="en-US" altLang="ko-KR" sz="2400"/>
              <a:t>2</a:t>
            </a:r>
            <a:r>
              <a:rPr lang="ko-KR" altLang="en-US" sz="2400"/>
              <a:t>개 지정할 수도 있다</a:t>
            </a:r>
            <a:r>
              <a:rPr lang="en-US" altLang="ko-KR" sz="2400"/>
              <a:t>.</a:t>
            </a:r>
          </a:p>
          <a:p>
            <a:pPr marL="457200" indent="-457200"/>
            <a:r>
              <a:rPr lang="en-US" altLang="ko-KR" sz="2400"/>
              <a:t>2</a:t>
            </a:r>
            <a:r>
              <a:rPr lang="ko-KR" altLang="en-US" sz="2400"/>
              <a:t>개일 경우 앞의 값은 가로 반지름</a:t>
            </a:r>
            <a:r>
              <a:rPr lang="en-US" altLang="ko-KR" sz="2400"/>
              <a:t>, </a:t>
            </a:r>
            <a:r>
              <a:rPr lang="ko-KR" altLang="en-US" sz="2400"/>
              <a:t>뒤의 값은 세로 반지름으로 처리</a:t>
            </a:r>
            <a:endParaRPr lang="en-US" altLang="ko-KR" sz="2400"/>
          </a:p>
          <a:p>
            <a:pPr marL="457200" indent="-457200"/>
            <a:r>
              <a:rPr lang="ko-KR" altLang="en-US" sz="2400"/>
              <a:t>모서리를 타원 형태로 만들 수 있다</a:t>
            </a:r>
            <a:r>
              <a:rPr lang="en-US" altLang="ko-KR" sz="2400" smtClean="0"/>
              <a:t>.</a:t>
            </a:r>
            <a:endParaRPr lang="en-US" altLang="ko-KR" sz="3600" smtClean="0"/>
          </a:p>
        </p:txBody>
      </p:sp>
      <p:sp>
        <p:nvSpPr>
          <p:cNvPr id="4" name="TextBox 3"/>
          <p:cNvSpPr txBox="1"/>
          <p:nvPr/>
        </p:nvSpPr>
        <p:spPr>
          <a:xfrm>
            <a:off x="991892" y="3409628"/>
            <a:ext cx="51434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&lt;style&gt;</a:t>
            </a:r>
          </a:p>
          <a:p>
            <a:r>
              <a:rPr lang="en-US" altLang="ko-KR" sz="2400"/>
              <a:t>   div {</a:t>
            </a:r>
          </a:p>
          <a:p>
            <a:r>
              <a:rPr lang="en-US" altLang="ko-KR" sz="2400"/>
              <a:t>     border-radius:50px/20px; </a:t>
            </a:r>
          </a:p>
          <a:p>
            <a:r>
              <a:rPr lang="en-US" altLang="ko-KR" sz="2400"/>
              <a:t>   }</a:t>
            </a:r>
          </a:p>
          <a:p>
            <a:r>
              <a:rPr lang="en-US" altLang="ko-KR" sz="2400"/>
              <a:t>&lt;/style&gt;</a:t>
            </a:r>
          </a:p>
          <a:p>
            <a:endParaRPr lang="ko-KR" altLang="en-US" sz="240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76" y="3574864"/>
            <a:ext cx="2866299" cy="1977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051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box-shadow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09035" y="1185153"/>
            <a:ext cx="8842732" cy="4944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/>
                </a:solidFill>
              </a:rPr>
              <a:t>box-shadow:  </a:t>
            </a:r>
            <a:r>
              <a:rPr lang="ko-KR" altLang="en-US" sz="2000" b="1">
                <a:solidFill>
                  <a:schemeClr val="tx1"/>
                </a:solidFill>
              </a:rPr>
              <a:t>수평거리   수직거리 </a:t>
            </a:r>
            <a:r>
              <a:rPr lang="en-US" altLang="ko-KR" sz="2000" b="1">
                <a:solidFill>
                  <a:schemeClr val="tx1"/>
                </a:solidFill>
              </a:rPr>
              <a:t>blur   </a:t>
            </a:r>
            <a:r>
              <a:rPr lang="ko-KR" altLang="en-US" sz="2000" b="1">
                <a:solidFill>
                  <a:schemeClr val="tx1"/>
                </a:solidFill>
              </a:rPr>
              <a:t>확장거리   색상   </a:t>
            </a:r>
            <a:r>
              <a:rPr lang="en-US" altLang="ko-KR" sz="2000" b="1">
                <a:solidFill>
                  <a:schemeClr val="tx1"/>
                </a:solidFill>
              </a:rPr>
              <a:t>inset</a:t>
            </a:r>
            <a:r>
              <a:rPr lang="en-US" altLang="ko-KR" sz="2000" b="1" smtClean="0">
                <a:solidFill>
                  <a:schemeClr val="tx1"/>
                </a:solidFill>
              </a:rPr>
              <a:t>;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1679" y="1277486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91679" y="1869994"/>
            <a:ext cx="9896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/>
              <a:t>선택한 요소에 그림자 효과 </a:t>
            </a:r>
            <a:r>
              <a:rPr lang="ko-KR" altLang="en-US" sz="2400" smtClean="0"/>
              <a:t>추가</a:t>
            </a:r>
            <a:endParaRPr lang="en-US" altLang="ko-KR" sz="2400" smtClean="0"/>
          </a:p>
          <a:p>
            <a:pPr>
              <a:lnSpc>
                <a:spcPct val="150000"/>
              </a:lnSpc>
            </a:pPr>
            <a:r>
              <a:rPr lang="ko-KR" altLang="en-US" sz="2400" smtClean="0"/>
              <a:t>  예</a:t>
            </a:r>
            <a:r>
              <a:rPr lang="en-US" altLang="ko-KR" sz="2400" smtClean="0"/>
              <a:t>) </a:t>
            </a:r>
            <a:r>
              <a:rPr lang="ko-KR" altLang="en-US" sz="2400" smtClean="0"/>
              <a:t>메뉴 </a:t>
            </a:r>
            <a:r>
              <a:rPr lang="ko-KR" altLang="en-US" sz="2400"/>
              <a:t>등에서 마우스 오버 상태일 때 </a:t>
            </a:r>
            <a:r>
              <a:rPr lang="ko-KR" altLang="en-US" sz="2400" smtClean="0"/>
              <a:t>그림자 표시</a:t>
            </a:r>
            <a:endParaRPr lang="en-US" altLang="ko-KR" sz="2400"/>
          </a:p>
        </p:txBody>
      </p:sp>
      <p:sp>
        <p:nvSpPr>
          <p:cNvPr id="6" name="직사각형 5"/>
          <p:cNvSpPr/>
          <p:nvPr/>
        </p:nvSpPr>
        <p:spPr>
          <a:xfrm>
            <a:off x="790414" y="3287299"/>
            <a:ext cx="1089530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수평 거리 </a:t>
            </a:r>
            <a:r>
              <a:rPr lang="en-US" altLang="ko-KR"/>
              <a:t>: </a:t>
            </a:r>
            <a:r>
              <a:rPr lang="ko-KR" altLang="en-US"/>
              <a:t>수평으로 얼마나 떨어져 있는지</a:t>
            </a:r>
            <a:r>
              <a:rPr lang="en-US" altLang="ko-KR"/>
              <a:t>.  </a:t>
            </a:r>
            <a:r>
              <a:rPr lang="ko-KR" altLang="en-US"/>
              <a:t>양수 값은 오른쪽에</a:t>
            </a:r>
            <a:r>
              <a:rPr lang="en-US" altLang="ko-KR"/>
              <a:t>, </a:t>
            </a:r>
            <a:r>
              <a:rPr lang="ko-KR" altLang="en-US"/>
              <a:t>음수 값은 왼쪽에 </a:t>
            </a:r>
            <a:r>
              <a:rPr lang="en-US" altLang="ko-KR"/>
              <a:t>(</a:t>
            </a:r>
            <a:r>
              <a:rPr lang="ko-KR" altLang="en-US"/>
              <a:t>필수</a:t>
            </a:r>
            <a:r>
              <a:rPr lang="en-US" altLang="ko-KR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b="1"/>
              <a:t>수직 거리 </a:t>
            </a:r>
            <a:r>
              <a:rPr lang="en-US" altLang="ko-KR"/>
              <a:t>: </a:t>
            </a:r>
            <a:r>
              <a:rPr lang="ko-KR" altLang="en-US"/>
              <a:t>수직으로 얼마나 떨어져 있는지</a:t>
            </a:r>
            <a:r>
              <a:rPr lang="en-US" altLang="ko-KR"/>
              <a:t>.  </a:t>
            </a:r>
            <a:r>
              <a:rPr lang="ko-KR" altLang="en-US"/>
              <a:t>양수값은 아래쪽에</a:t>
            </a:r>
            <a:r>
              <a:rPr lang="en-US" altLang="ko-KR"/>
              <a:t>, </a:t>
            </a:r>
            <a:r>
              <a:rPr lang="ko-KR" altLang="en-US"/>
              <a:t>음수값은 위쪽에 </a:t>
            </a:r>
            <a:r>
              <a:rPr lang="en-US" altLang="ko-KR"/>
              <a:t>(</a:t>
            </a:r>
            <a:r>
              <a:rPr lang="ko-KR" altLang="en-US"/>
              <a:t>필수</a:t>
            </a:r>
            <a:r>
              <a:rPr lang="en-US" altLang="ko-KR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b="1"/>
              <a:t>Blur</a:t>
            </a:r>
            <a:r>
              <a:rPr lang="en-US" altLang="ko-KR"/>
              <a:t> : </a:t>
            </a:r>
            <a:r>
              <a:rPr lang="ko-KR" altLang="en-US"/>
              <a:t>그림자의 흐림 정도</a:t>
            </a:r>
            <a:r>
              <a:rPr lang="en-US" altLang="ko-KR"/>
              <a:t>(blur radius). </a:t>
            </a:r>
            <a:r>
              <a:rPr lang="ko-KR" altLang="en-US"/>
              <a:t>이 값을 생략하면 </a:t>
            </a:r>
            <a:r>
              <a:rPr lang="en-US" altLang="ko-KR"/>
              <a:t>0. </a:t>
            </a:r>
            <a:r>
              <a:rPr lang="ko-KR" altLang="en-US"/>
              <a:t>진한 그림자 표시</a:t>
            </a:r>
            <a:r>
              <a:rPr lang="en-US" altLang="ko-KR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b="1"/>
              <a:t>확장 거리 </a:t>
            </a:r>
            <a:r>
              <a:rPr lang="en-US" altLang="ko-KR"/>
              <a:t>: </a:t>
            </a:r>
            <a:r>
              <a:rPr lang="ko-KR" altLang="en-US"/>
              <a:t>그림자가 얼마나 번지는지</a:t>
            </a:r>
            <a:r>
              <a:rPr lang="en-US" altLang="ko-KR"/>
              <a:t>. </a:t>
            </a:r>
            <a:r>
              <a:rPr lang="ko-KR" altLang="en-US"/>
              <a:t>양수 값을 사용하면 박스보다 그림자가 크게 표시되고</a:t>
            </a:r>
            <a:r>
              <a:rPr lang="en-US" altLang="ko-KR"/>
              <a:t>, </a:t>
            </a:r>
            <a:r>
              <a:rPr lang="ko-KR" altLang="en-US"/>
              <a:t> 음수 값은 그림자가 축소되어 보인다</a:t>
            </a:r>
            <a:r>
              <a:rPr lang="en-US" altLang="ko-KR"/>
              <a:t>. </a:t>
            </a:r>
            <a:r>
              <a:rPr lang="ko-KR" altLang="en-US"/>
              <a:t>기본값은 </a:t>
            </a:r>
            <a:r>
              <a:rPr lang="en-US" altLang="ko-KR"/>
              <a:t>0.</a:t>
            </a:r>
          </a:p>
          <a:p>
            <a:pPr>
              <a:lnSpc>
                <a:spcPct val="150000"/>
              </a:lnSpc>
            </a:pPr>
            <a:r>
              <a:rPr lang="ko-KR" altLang="en-US" b="1"/>
              <a:t>그림자 색상 </a:t>
            </a:r>
            <a:r>
              <a:rPr lang="en-US" altLang="ko-KR"/>
              <a:t>: </a:t>
            </a:r>
            <a:r>
              <a:rPr lang="ko-KR" altLang="en-US"/>
              <a:t>그림자 색상</a:t>
            </a:r>
            <a:r>
              <a:rPr lang="en-US" altLang="ko-KR"/>
              <a:t>. </a:t>
            </a:r>
            <a:r>
              <a:rPr lang="ko-KR" altLang="en-US"/>
              <a:t>기본값 검정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/>
              <a:t>Inset</a:t>
            </a:r>
            <a:r>
              <a:rPr lang="en-US" altLang="ko-KR"/>
              <a:t> : Inset </a:t>
            </a:r>
            <a:r>
              <a:rPr lang="ko-KR" altLang="en-US"/>
              <a:t>키워드를 사용하면 박스 안쪽에 그림자 표시</a:t>
            </a:r>
            <a:r>
              <a:rPr lang="en-US" altLang="ko-KR"/>
              <a:t>. </a:t>
            </a:r>
            <a:r>
              <a:rPr lang="ko-KR" altLang="en-US"/>
              <a:t>사용하지 않으면 박스 바깥쪽에 그림자 표시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5289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7939" y="752700"/>
            <a:ext cx="6199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div </a:t>
            </a:r>
            <a:r>
              <a:rPr lang="en-US" altLang="ko-KR" sz="2000" smtClean="0"/>
              <a:t>{</a:t>
            </a:r>
          </a:p>
          <a:p>
            <a:r>
              <a:rPr lang="en-US" altLang="ko-KR" sz="2000" smtClean="0"/>
              <a:t>   </a:t>
            </a:r>
            <a:r>
              <a:rPr lang="en-US" altLang="ko-KR" sz="2000"/>
              <a:t>box-shadow:2px 2px 5px 0 black; </a:t>
            </a:r>
            <a:endParaRPr lang="en-US" altLang="ko-KR" sz="2000" smtClean="0"/>
          </a:p>
          <a:p>
            <a:r>
              <a:rPr lang="en-US" altLang="ko-KR" sz="2000" smtClean="0"/>
              <a:t>} </a:t>
            </a:r>
            <a:endParaRPr lang="ko-KR" altLang="en-US" sz="200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61" y="1953029"/>
            <a:ext cx="2984041" cy="203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35851" y="774915"/>
            <a:ext cx="59513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&lt;style</a:t>
            </a:r>
            <a:r>
              <a:rPr lang="en-US" altLang="ko-KR" sz="2000" smtClean="0"/>
              <a:t>&gt;</a:t>
            </a:r>
          </a:p>
          <a:p>
            <a:r>
              <a:rPr lang="en-US" altLang="ko-KR" sz="2000" smtClean="0"/>
              <a:t> </a:t>
            </a:r>
            <a:r>
              <a:rPr lang="en-US" altLang="ko-KR" sz="2000"/>
              <a:t>.shd1 </a:t>
            </a:r>
            <a:r>
              <a:rPr lang="en-US" altLang="ko-KR" sz="2000" smtClean="0"/>
              <a:t>{</a:t>
            </a:r>
          </a:p>
          <a:p>
            <a:r>
              <a:rPr lang="en-US" altLang="ko-KR" sz="2000" smtClean="0"/>
              <a:t>   </a:t>
            </a:r>
            <a:r>
              <a:rPr lang="en-US" altLang="ko-KR" sz="2000"/>
              <a:t>box-shadow:10px 10px 5px 5px #666 ; </a:t>
            </a:r>
            <a:endParaRPr lang="en-US" altLang="ko-KR" sz="2000" smtClean="0"/>
          </a:p>
          <a:p>
            <a:r>
              <a:rPr lang="en-US" altLang="ko-KR" sz="2000"/>
              <a:t> </a:t>
            </a:r>
            <a:r>
              <a:rPr lang="en-US" altLang="ko-KR" sz="2000" smtClean="0"/>
              <a:t> }</a:t>
            </a:r>
          </a:p>
          <a:p>
            <a:r>
              <a:rPr lang="en-US" altLang="ko-KR" sz="2000" smtClean="0"/>
              <a:t>  .</a:t>
            </a:r>
            <a:r>
              <a:rPr lang="en-US" altLang="ko-KR" sz="2000"/>
              <a:t>shd2 </a:t>
            </a:r>
            <a:r>
              <a:rPr lang="en-US" altLang="ko-KR" sz="2000" smtClean="0"/>
              <a:t>{</a:t>
            </a:r>
          </a:p>
          <a:p>
            <a:r>
              <a:rPr lang="en-US" altLang="ko-KR" sz="2000" smtClean="0"/>
              <a:t>   </a:t>
            </a:r>
            <a:r>
              <a:rPr lang="en-US" altLang="ko-KR" sz="2000"/>
              <a:t>box-shadow:10px 10px 50px -1px white inset; </a:t>
            </a:r>
            <a:endParaRPr lang="en-US" altLang="ko-KR" sz="2000" smtClean="0"/>
          </a:p>
          <a:p>
            <a:r>
              <a:rPr lang="en-US" altLang="ko-KR" sz="2000"/>
              <a:t> </a:t>
            </a:r>
            <a:r>
              <a:rPr lang="en-US" altLang="ko-KR" sz="2000" smtClean="0"/>
              <a:t> } </a:t>
            </a:r>
          </a:p>
          <a:p>
            <a:r>
              <a:rPr lang="en-US" altLang="ko-KR" sz="2000" smtClean="0"/>
              <a:t>&lt;/style&gt;</a:t>
            </a:r>
            <a:endParaRPr lang="ko-KR" altLang="en-US" sz="200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667" y="3543784"/>
            <a:ext cx="2260286" cy="1210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016" y="4909007"/>
            <a:ext cx="2071929" cy="1116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32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718457" y="2891763"/>
            <a:ext cx="10515600" cy="119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여러 요소를 원하는 형태로 배치하기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781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블록 레벨과 인라인 레벨 요소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471488" y="1520826"/>
            <a:ext cx="5510858" cy="39263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b="1" smtClean="0"/>
              <a:t>블록 레벨 </a:t>
            </a:r>
            <a:r>
              <a:rPr lang="en-US" altLang="ko-KR" b="1" smtClean="0"/>
              <a:t>(block-level) </a:t>
            </a:r>
            <a:r>
              <a:rPr lang="ko-KR" altLang="en-US" b="1" smtClean="0"/>
              <a:t>요소</a:t>
            </a:r>
            <a:endParaRPr lang="en-US" altLang="ko-KR" b="1" smtClean="0"/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ko-KR" altLang="en-US" sz="2400" smtClean="0"/>
              <a:t>요소를 삽입했을 때 혼자서 한 줄을 차지하는 요소</a:t>
            </a:r>
            <a:endParaRPr lang="en-US" altLang="ko-KR" sz="2400" smtClean="0"/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ko-KR" altLang="en-US" sz="2400" smtClean="0"/>
              <a:t>해당 요소의 왼쪽이나 오른쪽에 다른 요소가 올 수 없다</a:t>
            </a:r>
            <a:r>
              <a:rPr lang="en-US" altLang="ko-KR" sz="2400" smtClean="0"/>
              <a:t>.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en-US" altLang="ko-KR" sz="2400" smtClean="0"/>
              <a:t>                       &lt;div&gt;, &lt;p&gt;,</a:t>
            </a:r>
            <a:br>
              <a:rPr lang="en-US" altLang="ko-KR" sz="2400" smtClean="0"/>
            </a:br>
            <a:r>
              <a:rPr lang="en-US" altLang="ko-KR" sz="2400" smtClean="0"/>
              <a:t>                        &lt;h1&gt; </a:t>
            </a:r>
            <a:r>
              <a:rPr lang="ko-KR" altLang="en-US" sz="2400" smtClean="0"/>
              <a:t>등</a:t>
            </a:r>
            <a:endParaRPr lang="ko-KR" altLang="en-US" sz="240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12872" y="1520826"/>
            <a:ext cx="5510858" cy="39263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b="1" smtClean="0"/>
              <a:t>인라</a:t>
            </a:r>
            <a:r>
              <a:rPr lang="ko-KR" altLang="en-US" b="1"/>
              <a:t>인</a:t>
            </a:r>
            <a:r>
              <a:rPr lang="ko-KR" altLang="en-US" b="1" smtClean="0"/>
              <a:t> 레벨 </a:t>
            </a:r>
            <a:r>
              <a:rPr lang="en-US" altLang="ko-KR" b="1" smtClean="0"/>
              <a:t>(inline-level) </a:t>
            </a:r>
            <a:r>
              <a:rPr lang="ko-KR" altLang="en-US" b="1" smtClean="0"/>
              <a:t>요소</a:t>
            </a:r>
            <a:endParaRPr lang="en-US" altLang="ko-KR" b="1" smtClean="0"/>
          </a:p>
          <a:p>
            <a:pPr marL="457200" indent="-457200">
              <a:buFontTx/>
              <a:buChar char="-"/>
            </a:pPr>
            <a:r>
              <a:rPr lang="ko-KR" altLang="en-US" sz="2400"/>
              <a:t>줄을 차지하지 않는 요소</a:t>
            </a:r>
            <a:endParaRPr lang="en-US" altLang="ko-KR" sz="2400"/>
          </a:p>
          <a:p>
            <a:pPr marL="457200" indent="-457200">
              <a:buFontTx/>
              <a:buChar char="-"/>
            </a:pPr>
            <a:r>
              <a:rPr lang="ko-KR" altLang="en-US" sz="2400"/>
              <a:t>화면에 표시되는 콘텐츠만큼만 영역을 차지하고</a:t>
            </a:r>
            <a:r>
              <a:rPr lang="en-US" altLang="ko-KR" sz="2400"/>
              <a:t>, </a:t>
            </a:r>
            <a:r>
              <a:rPr lang="ko-KR" altLang="en-US" sz="2400"/>
              <a:t>그 외의 공간에는 다른 요소가 와도 상관없다</a:t>
            </a:r>
            <a:r>
              <a:rPr lang="en-US" altLang="ko-KR" sz="2400"/>
              <a:t>. </a:t>
            </a:r>
          </a:p>
          <a:p>
            <a:pPr marL="457200" indent="-457200">
              <a:buFontTx/>
              <a:buChar char="-"/>
            </a:pPr>
            <a:r>
              <a:rPr lang="ko-KR" altLang="en-US" sz="2400"/>
              <a:t>한 줄에 </a:t>
            </a:r>
            <a:r>
              <a:rPr lang="ko-KR" altLang="en-US" sz="2400" smtClean="0"/>
              <a:t>여러 요소를 표시</a:t>
            </a:r>
            <a:r>
              <a:rPr lang="en-US" altLang="ko-KR" sz="2400" smtClean="0"/>
              <a:t>. </a:t>
            </a:r>
            <a:endParaRPr lang="en-US" altLang="ko-KR" sz="2400"/>
          </a:p>
          <a:p>
            <a:pPr marL="457200" indent="-457200">
              <a:buFontTx/>
              <a:buChar char="-"/>
            </a:pPr>
            <a:r>
              <a:rPr lang="en-US" altLang="ko-KR" sz="2400"/>
              <a:t>&lt;img&gt;, &lt;strong&gt; </a:t>
            </a:r>
            <a:r>
              <a:rPr lang="ko-KR" altLang="en-US" sz="2400"/>
              <a:t>등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568" y="4819973"/>
            <a:ext cx="4814454" cy="1545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68" y="3840462"/>
            <a:ext cx="2481440" cy="271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2041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블록 레벨과 인라인 레벨 요소</a:t>
            </a:r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71488" y="1520825"/>
            <a:ext cx="11117262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블록 레벨 태그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&lt;p&gt;, &lt;h1&gt;~&lt;h6&gt;, &lt;ul&gt;, &lt;ol&gt;, &lt;div&gt;, &lt;blockquote&gt;, &lt;form&gt;, &lt;hr&gt;, &lt;table&gt;, &lt;fieldset&gt;, &lt;address&gt;</a:t>
            </a:r>
          </a:p>
          <a:p>
            <a:endParaRPr lang="en-US" altLang="ko-KR" smtClean="0"/>
          </a:p>
          <a:p>
            <a:r>
              <a:rPr lang="ko-KR" altLang="en-US" smtClean="0"/>
              <a:t>인라인 레벨 태그 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&lt;img&gt;, &lt;object&gt;, &lt;br&gt;, &lt;sup&gt;, &lt;span&gt;, &lt;input&gt;, &lt;textarea&gt;, &lt;label&gt;, &lt;button&gt; 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21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display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66427" y="1290340"/>
            <a:ext cx="10581360" cy="5366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해당 요소가 화면에 어떻게 보여질 것인지 지정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 dirty="0"/>
              <a:t>block : </a:t>
            </a:r>
            <a:r>
              <a:rPr lang="ko-KR" altLang="en-US" sz="2200" dirty="0"/>
              <a:t>블록 레벨 요소로 만든다</a:t>
            </a:r>
            <a:endParaRPr lang="en-US" altLang="ko-KR" sz="2200" dirty="0"/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 dirty="0"/>
              <a:t>inline : </a:t>
            </a:r>
            <a:r>
              <a:rPr lang="ko-KR" altLang="en-US" sz="2200" dirty="0" err="1"/>
              <a:t>인라인</a:t>
            </a:r>
            <a:r>
              <a:rPr lang="ko-KR" altLang="en-US" sz="2200" dirty="0"/>
              <a:t> 레벨 요소로 만든다</a:t>
            </a:r>
            <a:r>
              <a:rPr lang="en-US" altLang="ko-KR" sz="2200" dirty="0"/>
              <a:t>.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 dirty="0"/>
              <a:t>inline-block </a:t>
            </a:r>
            <a:r>
              <a:rPr lang="ko-KR" altLang="en-US" sz="2200" dirty="0"/>
              <a:t>블록 </a:t>
            </a:r>
            <a:r>
              <a:rPr lang="ko-KR" altLang="en-US" sz="2200" dirty="0" smtClean="0"/>
              <a:t>레벨 </a:t>
            </a:r>
            <a:r>
              <a:rPr lang="ko-KR" altLang="en-US" sz="2200" dirty="0"/>
              <a:t>박스지만 </a:t>
            </a:r>
            <a:r>
              <a:rPr lang="ko-KR" altLang="en-US" sz="2200" dirty="0" err="1"/>
              <a:t>인라인</a:t>
            </a:r>
            <a:r>
              <a:rPr lang="ko-KR" altLang="en-US" sz="2200" dirty="0"/>
              <a:t> 레벨 박스처럼 배치한다</a:t>
            </a:r>
            <a:r>
              <a:rPr lang="en-US" altLang="ko-KR" sz="2200" dirty="0"/>
              <a:t>.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 dirty="0"/>
              <a:t>none : </a:t>
            </a:r>
            <a:r>
              <a:rPr lang="ko-KR" altLang="en-US" sz="2200" dirty="0"/>
              <a:t>화면에 표시하지 않는다</a:t>
            </a:r>
            <a:r>
              <a:rPr lang="en-US" altLang="ko-KR" sz="2200" dirty="0"/>
              <a:t>. </a:t>
            </a:r>
            <a:r>
              <a:rPr lang="ko-KR" altLang="en-US" sz="2200" dirty="0"/>
              <a:t>다</a:t>
            </a:r>
            <a:r>
              <a:rPr lang="en-US" altLang="ko-KR" sz="2200" dirty="0"/>
              <a:t>.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 dirty="0"/>
              <a:t>inherit : </a:t>
            </a:r>
            <a:r>
              <a:rPr lang="ko-KR" altLang="en-US" sz="2200" dirty="0"/>
              <a:t>상위 요소의 </a:t>
            </a:r>
            <a:r>
              <a:rPr lang="en-US" altLang="ko-KR" sz="2200" dirty="0"/>
              <a:t>display </a:t>
            </a:r>
            <a:r>
              <a:rPr lang="ko-KR" altLang="en-US" sz="2200" dirty="0"/>
              <a:t>속성 상속</a:t>
            </a:r>
            <a:r>
              <a:rPr lang="en-US" altLang="ko-KR" sz="2200" dirty="0" smtClean="0"/>
              <a:t>.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 smtClean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30759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블록</a:t>
            </a:r>
            <a:r>
              <a:rPr lang="en-US" altLang="ko-KR" smtClean="0"/>
              <a:t> </a:t>
            </a:r>
            <a:r>
              <a:rPr lang="ko-KR" altLang="en-US" smtClean="0"/>
              <a:t>레벨 요소와 인라인 레벨 요소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81279" y="1696179"/>
            <a:ext cx="10508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블록</a:t>
            </a:r>
            <a:r>
              <a:rPr lang="en-US" altLang="ko-KR" sz="2400" smtClean="0"/>
              <a:t> </a:t>
            </a:r>
            <a:r>
              <a:rPr lang="ko-KR" altLang="en-US" sz="2400" smtClean="0"/>
              <a:t>레벨 요소를 가로로 배치하려면 인라인 레벨 요소로 만든다</a:t>
            </a:r>
            <a:r>
              <a:rPr lang="en-US" altLang="ko-KR" sz="2400" smtClean="0"/>
              <a:t>.</a:t>
            </a:r>
          </a:p>
          <a:p>
            <a:r>
              <a:rPr lang="ko-KR" altLang="en-US" sz="2400" smtClean="0"/>
              <a:t>예</a:t>
            </a:r>
            <a:r>
              <a:rPr lang="en-US" altLang="ko-KR" sz="2400" smtClean="0"/>
              <a:t>) </a:t>
            </a:r>
            <a:r>
              <a:rPr lang="ko-KR" altLang="en-US" sz="2400" smtClean="0"/>
              <a:t> </a:t>
            </a:r>
            <a:r>
              <a:rPr lang="en-US" altLang="ko-KR" sz="2400" b="1" smtClean="0"/>
              <a:t>&lt;div&gt;</a:t>
            </a:r>
            <a:r>
              <a:rPr lang="ko-KR" altLang="en-US" sz="2400" smtClean="0"/>
              <a:t>는 블록</a:t>
            </a:r>
            <a:r>
              <a:rPr lang="en-US" altLang="ko-KR" sz="2400" smtClean="0"/>
              <a:t> </a:t>
            </a:r>
            <a:r>
              <a:rPr lang="ko-KR" altLang="en-US" sz="2400" smtClean="0"/>
              <a:t>레벨 요소</a:t>
            </a:r>
            <a:endParaRPr lang="en-US" altLang="ko-KR" sz="2400" smtClean="0"/>
          </a:p>
          <a:p>
            <a:pPr marL="742950" lvl="1" indent="-285750">
              <a:buFont typeface="Wingdings"/>
              <a:buChar char="à"/>
            </a:pPr>
            <a:r>
              <a:rPr lang="en-US" altLang="ko-KR" sz="2400" smtClean="0"/>
              <a:t>&lt;div&gt; </a:t>
            </a:r>
            <a:r>
              <a:rPr lang="ko-KR" altLang="en-US" sz="2400"/>
              <a:t>태그를 사용해 </a:t>
            </a:r>
            <a:r>
              <a:rPr lang="ko-KR" altLang="en-US" sz="2400" smtClean="0"/>
              <a:t>세</a:t>
            </a:r>
            <a:r>
              <a:rPr lang="en-US" altLang="ko-KR" sz="2400" smtClean="0"/>
              <a:t> </a:t>
            </a:r>
            <a:r>
              <a:rPr lang="ko-KR" altLang="en-US" sz="2400" smtClean="0"/>
              <a:t>개 영역을 만들면 한줄에 하나씩 표시된다</a:t>
            </a:r>
            <a:r>
              <a:rPr lang="en-US" altLang="ko-KR" sz="2400" smtClean="0"/>
              <a:t>. </a:t>
            </a:r>
          </a:p>
          <a:p>
            <a:pPr marL="742950" lvl="1" indent="-285750">
              <a:buFont typeface="Wingdings"/>
              <a:buChar char="à"/>
            </a:pPr>
            <a:r>
              <a:rPr lang="ko-KR" altLang="en-US" sz="2400" smtClean="0"/>
              <a:t>영역을 한 줄에 나란히 배치하려면</a:t>
            </a:r>
            <a:r>
              <a:rPr lang="en-US" altLang="ko-KR" sz="2400" smtClean="0"/>
              <a:t>?  </a:t>
            </a:r>
            <a:r>
              <a:rPr lang="ko-KR" altLang="en-US" sz="2400" smtClean="0"/>
              <a:t>인라인 레벨 요소로 바꿔야 한다</a:t>
            </a:r>
            <a:r>
              <a:rPr lang="en-US" altLang="ko-KR" sz="2400" smtClean="0"/>
              <a:t>. </a:t>
            </a:r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1079715" y="3495262"/>
            <a:ext cx="32133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mtClean="0"/>
              <a:t>&lt;</a:t>
            </a:r>
            <a:r>
              <a:rPr lang="en-US" altLang="ko-KR" sz="1600"/>
              <a:t>h2&gt;</a:t>
            </a:r>
            <a:r>
              <a:rPr lang="ko-KR" altLang="en-US" sz="1600"/>
              <a:t>이용 안내</a:t>
            </a:r>
            <a:r>
              <a:rPr lang="en-US" altLang="ko-KR" sz="1600"/>
              <a:t>&lt;/h2&gt;   </a:t>
            </a:r>
          </a:p>
          <a:p>
            <a:r>
              <a:rPr lang="en-US" altLang="ko-KR" sz="1600" smtClean="0"/>
              <a:t>&lt;</a:t>
            </a:r>
            <a:r>
              <a:rPr lang="en-US" altLang="ko-KR" sz="1600"/>
              <a:t>div id="cont1"&gt; …. &lt;/div&gt;</a:t>
            </a:r>
          </a:p>
          <a:p>
            <a:r>
              <a:rPr lang="en-US" altLang="ko-KR" sz="1600" smtClean="0"/>
              <a:t>&lt;</a:t>
            </a:r>
            <a:r>
              <a:rPr lang="en-US" altLang="ko-KR" sz="1600"/>
              <a:t>div id="cont2"&gt; …. &lt;/div&gt;</a:t>
            </a:r>
          </a:p>
          <a:p>
            <a:r>
              <a:rPr lang="en-US" altLang="ko-KR" sz="1600" smtClean="0"/>
              <a:t>&lt;</a:t>
            </a:r>
            <a:r>
              <a:rPr lang="en-US" altLang="ko-KR" sz="1600"/>
              <a:t>div id="cont3"&gt; …. &lt;/div&gt;</a:t>
            </a:r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6943240" y="3418318"/>
            <a:ext cx="411253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/>
              <a:t>div{</a:t>
            </a:r>
          </a:p>
          <a:p>
            <a:r>
              <a:rPr lang="en-US" altLang="ko-KR" sz="1600" b="1" smtClean="0">
                <a:solidFill>
                  <a:srgbClr val="FF0000"/>
                </a:solidFill>
              </a:rPr>
              <a:t>  display:inline</a:t>
            </a:r>
            <a:r>
              <a:rPr lang="en-US" altLang="ko-KR" sz="1600" b="1">
                <a:solidFill>
                  <a:srgbClr val="FF0000"/>
                </a:solidFill>
              </a:rPr>
              <a:t>;</a:t>
            </a:r>
          </a:p>
          <a:p>
            <a:r>
              <a:rPr lang="en-US" altLang="ko-KR" sz="1600" b="1" smtClean="0">
                <a:solidFill>
                  <a:srgbClr val="FF0000"/>
                </a:solidFill>
              </a:rPr>
              <a:t>  float:left</a:t>
            </a:r>
            <a:r>
              <a:rPr lang="en-US" altLang="ko-KR" sz="1600" b="1">
                <a:solidFill>
                  <a:srgbClr val="FF0000"/>
                </a:solidFill>
              </a:rPr>
              <a:t>;</a:t>
            </a:r>
          </a:p>
          <a:p>
            <a:r>
              <a:rPr lang="en-US" altLang="ko-KR" sz="1600" smtClean="0"/>
              <a:t>  width:200px</a:t>
            </a:r>
            <a:r>
              <a:rPr lang="en-US" altLang="ko-KR" sz="1600"/>
              <a:t>; </a:t>
            </a:r>
            <a:r>
              <a:rPr lang="en-US" altLang="ko-KR" sz="1600" smtClean="0"/>
              <a:t> height:auto</a:t>
            </a:r>
            <a:r>
              <a:rPr lang="en-US" altLang="ko-KR" sz="1600"/>
              <a:t>;</a:t>
            </a:r>
          </a:p>
          <a:p>
            <a:r>
              <a:rPr lang="en-US" altLang="ko-KR" sz="1600" smtClean="0"/>
              <a:t>  margin:10px </a:t>
            </a:r>
            <a:r>
              <a:rPr lang="en-US" altLang="ko-KR" sz="1600"/>
              <a:t>5px; 	</a:t>
            </a:r>
            <a:r>
              <a:rPr lang="en-US" altLang="ko-KR" sz="1600" smtClean="0"/>
              <a:t>  padding:5px; </a:t>
            </a:r>
            <a:endParaRPr lang="en-US" altLang="ko-KR" sz="1600"/>
          </a:p>
          <a:p>
            <a:r>
              <a:rPr lang="en-US" altLang="ko-KR" sz="1600" smtClean="0"/>
              <a:t>  border:1px </a:t>
            </a:r>
            <a:r>
              <a:rPr lang="en-US" altLang="ko-KR" sz="1600"/>
              <a:t>solid black;</a:t>
            </a:r>
          </a:p>
          <a:p>
            <a:r>
              <a:rPr lang="en-US" altLang="ko-KR" sz="1600"/>
              <a:t>}</a:t>
            </a:r>
            <a:endParaRPr lang="ko-KR" altLang="en-US" sz="160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391" y="5234200"/>
            <a:ext cx="4386339" cy="133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157" y="3495262"/>
            <a:ext cx="2545488" cy="276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49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/>
          <a:lstStyle/>
          <a:p>
            <a:pPr algn="ctr"/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사각 영역을 활용하는 박스 모델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55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블록</a:t>
            </a:r>
            <a:r>
              <a:rPr lang="en-US" altLang="ko-KR" smtClean="0"/>
              <a:t> </a:t>
            </a:r>
            <a:r>
              <a:rPr lang="ko-KR" altLang="en-US" smtClean="0"/>
              <a:t>레벨 요소와 인라인 레벨 요소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1278" y="1246727"/>
            <a:ext cx="105089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인라인 레벨 요소를 세로로 배치하려면 블록 레벨 요소로 만든다</a:t>
            </a:r>
            <a:r>
              <a:rPr lang="en-US" altLang="ko-KR" sz="2400" smtClean="0"/>
              <a:t>.</a:t>
            </a:r>
          </a:p>
          <a:p>
            <a:r>
              <a:rPr lang="ko-KR" altLang="en-US" sz="2400" smtClean="0"/>
              <a:t>예</a:t>
            </a:r>
            <a:r>
              <a:rPr lang="en-US" altLang="ko-KR" sz="2400" smtClean="0"/>
              <a:t>) </a:t>
            </a:r>
            <a:r>
              <a:rPr lang="ko-KR" altLang="en-US" sz="2400" b="1"/>
              <a:t>이미지</a:t>
            </a:r>
            <a:r>
              <a:rPr lang="ko-KR" altLang="en-US" sz="2400"/>
              <a:t>는 인라인 레벨 요소</a:t>
            </a:r>
            <a:endParaRPr lang="en-US" altLang="ko-KR" sz="2400"/>
          </a:p>
          <a:p>
            <a:pPr marL="742950" lvl="1" indent="-285750">
              <a:buFont typeface="Wingdings"/>
              <a:buChar char="à"/>
            </a:pPr>
            <a:r>
              <a:rPr lang="en-US" altLang="ko-KR" sz="2400"/>
              <a:t>&lt;img&gt; </a:t>
            </a:r>
            <a:r>
              <a:rPr lang="ko-KR" altLang="en-US" sz="2400"/>
              <a:t>태그를 사용해 </a:t>
            </a:r>
            <a:r>
              <a:rPr lang="en-US" altLang="ko-KR" sz="2400"/>
              <a:t>3</a:t>
            </a:r>
            <a:r>
              <a:rPr lang="ko-KR" altLang="en-US" sz="2400"/>
              <a:t>개의 이미지를 웹 문서에 넣는다면 한 줄에 </a:t>
            </a:r>
            <a:r>
              <a:rPr lang="en-US" altLang="ko-KR" sz="2400"/>
              <a:t>3</a:t>
            </a:r>
            <a:r>
              <a:rPr lang="ko-KR" altLang="en-US" sz="2400"/>
              <a:t>개의 이미지가 나란히 배치된다</a:t>
            </a:r>
            <a:r>
              <a:rPr lang="en-US" altLang="ko-KR" sz="2400"/>
              <a:t>.</a:t>
            </a:r>
          </a:p>
          <a:p>
            <a:pPr marL="742950" lvl="1" indent="-285750">
              <a:buFont typeface="Wingdings"/>
              <a:buChar char="à"/>
            </a:pPr>
            <a:r>
              <a:rPr lang="ko-KR" altLang="en-US" sz="2400"/>
              <a:t>이미지를 한줄에 하나씩 배치하려면</a:t>
            </a:r>
            <a:r>
              <a:rPr lang="en-US" altLang="ko-KR" sz="2400"/>
              <a:t>?  </a:t>
            </a:r>
            <a:r>
              <a:rPr lang="ko-KR" altLang="en-US" sz="2400"/>
              <a:t>블록 레벨 요소로 바꿔야 한다</a:t>
            </a:r>
            <a:r>
              <a:rPr lang="en-US" altLang="ko-KR" sz="2400"/>
              <a:t>. </a:t>
            </a:r>
            <a:endParaRPr lang="ko-KR" altLang="en-US" sz="240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81278" y="3330245"/>
            <a:ext cx="3945529" cy="20437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smtClean="0"/>
              <a:t> &lt;section&gt;</a:t>
            </a:r>
          </a:p>
          <a:p>
            <a:pPr marL="0" indent="0">
              <a:buNone/>
            </a:pPr>
            <a:r>
              <a:rPr lang="en-US" altLang="ko-KR" sz="1600" smtClean="0"/>
              <a:t>    &lt;img src="2.jpg"&gt;</a:t>
            </a:r>
          </a:p>
          <a:p>
            <a:pPr marL="0" indent="0">
              <a:buNone/>
            </a:pPr>
            <a:r>
              <a:rPr lang="en-US" altLang="ko-KR" sz="1600" smtClean="0"/>
              <a:t>    &lt;img src="1.jpg"&gt;</a:t>
            </a:r>
          </a:p>
          <a:p>
            <a:pPr marL="0" indent="0">
              <a:buNone/>
            </a:pPr>
            <a:r>
              <a:rPr lang="en-US" altLang="ko-KR" sz="1600" smtClean="0"/>
              <a:t>    &lt;img src="3.jpg"&gt;</a:t>
            </a:r>
          </a:p>
          <a:p>
            <a:pPr marL="0" indent="0">
              <a:buNone/>
            </a:pPr>
            <a:r>
              <a:rPr lang="en-US" altLang="ko-KR" sz="1600" smtClean="0"/>
              <a:t> &lt;/section&gt;</a:t>
            </a:r>
            <a:endParaRPr lang="ko-KR" altLang="en-US" sz="160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85" y="5203549"/>
            <a:ext cx="5027948" cy="1113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6035766" y="3514446"/>
            <a:ext cx="3945529" cy="24351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/>
              <a:t>img {</a:t>
            </a:r>
          </a:p>
          <a:p>
            <a:pPr marL="0" indent="0">
              <a:buNone/>
            </a:pPr>
            <a:r>
              <a:rPr lang="en-US" altLang="ko-KR" sz="1600"/>
              <a:t>  </a:t>
            </a:r>
            <a:r>
              <a:rPr lang="en-US" altLang="ko-KR" sz="1600" b="1">
                <a:solidFill>
                  <a:srgbClr val="FF0000"/>
                </a:solidFill>
              </a:rPr>
              <a:t>display:block;</a:t>
            </a:r>
          </a:p>
          <a:p>
            <a:pPr marL="0" indent="0">
              <a:buNone/>
            </a:pPr>
            <a:r>
              <a:rPr lang="en-US" altLang="ko-KR" sz="1600"/>
              <a:t>  margin:10px 5px;</a:t>
            </a:r>
          </a:p>
          <a:p>
            <a:pPr marL="0" indent="0">
              <a:buNone/>
            </a:pPr>
            <a:r>
              <a:rPr lang="en-US" altLang="ko-KR" sz="1600"/>
              <a:t>  border:2px solid black;</a:t>
            </a:r>
          </a:p>
          <a:p>
            <a:pPr marL="0" indent="0">
              <a:buNone/>
            </a:pPr>
            <a:r>
              <a:rPr lang="en-US" altLang="ko-KR" sz="1600"/>
              <a:t>  border-radius:10px;</a:t>
            </a:r>
          </a:p>
          <a:p>
            <a:pPr marL="0" indent="0">
              <a:buNone/>
            </a:pPr>
            <a:r>
              <a:rPr lang="en-US" altLang="ko-KR" sz="1600"/>
              <a:t>  box-shadow:5px 5px 3px #ccc;</a:t>
            </a:r>
          </a:p>
          <a:p>
            <a:pPr marL="0" indent="0">
              <a:buNone/>
            </a:pPr>
            <a:r>
              <a:rPr lang="en-US" altLang="ko-KR" sz="1600"/>
              <a:t>}</a:t>
            </a:r>
            <a:endParaRPr lang="ko-KR" altLang="en-US" sz="160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248" y="3337490"/>
            <a:ext cx="1832007" cy="3149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66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position</a:t>
            </a:r>
            <a:endParaRPr lang="ko-KR" altLang="en-US"/>
          </a:p>
        </p:txBody>
      </p:sp>
      <p:sp>
        <p:nvSpPr>
          <p:cNvPr id="3" name="내용 개체 틀 3"/>
          <p:cNvSpPr txBox="1">
            <a:spLocks/>
          </p:cNvSpPr>
          <p:nvPr/>
        </p:nvSpPr>
        <p:spPr>
          <a:xfrm>
            <a:off x="852406" y="1520825"/>
            <a:ext cx="10736343" cy="41825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2400" smtClean="0"/>
              <a:t>웹 문서 안의 요소들을 자유자재로 배치해 주는 속성</a:t>
            </a:r>
            <a:endParaRPr lang="en-US" altLang="ko-KR" sz="2400" smtClean="0"/>
          </a:p>
          <a:p>
            <a:pPr marL="457200" indent="-457200">
              <a:lnSpc>
                <a:spcPct val="150000"/>
              </a:lnSpc>
            </a:pPr>
            <a:r>
              <a:rPr lang="ko-KR" altLang="en-US" sz="2400" smtClean="0"/>
              <a:t>웹 문서를 만들 때 중요하게 사용하는 속성 중 하나</a:t>
            </a:r>
            <a:endParaRPr lang="en-US" altLang="ko-KR" sz="2400" smtClean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smtClean="0"/>
              <a:t>사용할</a:t>
            </a:r>
            <a:r>
              <a:rPr lang="en-US" altLang="ko-KR" sz="2400" smtClean="0"/>
              <a:t> </a:t>
            </a:r>
            <a:r>
              <a:rPr lang="ko-KR" altLang="en-US" sz="2400" smtClean="0"/>
              <a:t>수 있는 값</a:t>
            </a:r>
            <a:endParaRPr lang="en-US" altLang="ko-KR" sz="2400" smtClean="0"/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 smtClean="0"/>
              <a:t>static : </a:t>
            </a:r>
            <a:r>
              <a:rPr lang="ko-KR" altLang="en-US" sz="2200" smtClean="0"/>
              <a:t>요소를 </a:t>
            </a:r>
            <a:r>
              <a:rPr lang="ko-KR" altLang="en-US" sz="2200"/>
              <a:t>문서의 흐름에 맞춰 배치</a:t>
            </a:r>
            <a:r>
              <a:rPr lang="en-US" altLang="ko-KR" sz="2200"/>
              <a:t>.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/>
              <a:t>relative : </a:t>
            </a:r>
            <a:r>
              <a:rPr lang="ko-KR" altLang="en-US" sz="2200"/>
              <a:t>이전 요소에 자연스럽게 연결해서 배치</a:t>
            </a:r>
            <a:r>
              <a:rPr lang="en-US" altLang="ko-KR" sz="2200"/>
              <a:t>. 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/>
              <a:t>absolute : </a:t>
            </a:r>
            <a:r>
              <a:rPr lang="ko-KR" altLang="en-US" sz="2200"/>
              <a:t>원하는 위치를 지정하여 배치</a:t>
            </a:r>
            <a:r>
              <a:rPr lang="en-US" altLang="ko-KR" sz="2200"/>
              <a:t>.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/>
              <a:t>fixed : </a:t>
            </a:r>
            <a:r>
              <a:rPr lang="ko-KR" altLang="en-US" sz="2200"/>
              <a:t>지정한 위치에 고정해서 배치하는데 요소가 화면에서 잘릴 수도 있다</a:t>
            </a:r>
            <a:r>
              <a:rPr lang="en-US" altLang="ko-KR" sz="2000"/>
              <a:t>.</a:t>
            </a:r>
          </a:p>
          <a:p>
            <a:pPr marL="457200" indent="-457200">
              <a:lnSpc>
                <a:spcPct val="150000"/>
              </a:lnSpc>
            </a:pPr>
            <a:endParaRPr lang="en-US" altLang="ko-KR" sz="2400" smtClean="0"/>
          </a:p>
        </p:txBody>
      </p:sp>
    </p:spTree>
    <p:extLst>
      <p:ext uri="{BB962C8B-B14F-4D97-AF65-F5344CB8AC3E}">
        <p14:creationId xmlns:p14="http://schemas.microsoft.com/office/powerpoint/2010/main" val="3141050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position:static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90413" y="1520824"/>
            <a:ext cx="10612357" cy="43846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2400" smtClean="0"/>
              <a:t>문서의 흐름대로 배치한다</a:t>
            </a:r>
            <a:endParaRPr lang="en-US" altLang="ko-KR" sz="2400" smtClean="0"/>
          </a:p>
          <a:p>
            <a:pPr>
              <a:lnSpc>
                <a:spcPct val="150000"/>
              </a:lnSpc>
            </a:pPr>
            <a:r>
              <a:rPr lang="en-US" altLang="ko-KR" sz="2400" smtClean="0"/>
              <a:t>  left </a:t>
            </a:r>
            <a:r>
              <a:rPr lang="ko-KR" altLang="en-US" sz="2400" smtClean="0"/>
              <a:t>속성이나 </a:t>
            </a:r>
            <a:r>
              <a:rPr lang="en-US" altLang="ko-KR" sz="2400" smtClean="0"/>
              <a:t>top </a:t>
            </a:r>
            <a:r>
              <a:rPr lang="ko-KR" altLang="en-US" sz="2400" smtClean="0"/>
              <a:t>속성을  지정할 수 없다</a:t>
            </a:r>
            <a:r>
              <a:rPr lang="en-US" altLang="ko-KR" sz="2400" smtClean="0"/>
              <a:t>.</a:t>
            </a:r>
            <a:br>
              <a:rPr lang="en-US" altLang="ko-KR" sz="2400" smtClean="0"/>
            </a:br>
            <a:endParaRPr lang="en-US" altLang="ko-KR" sz="2400" smtClean="0"/>
          </a:p>
          <a:p>
            <a:pPr>
              <a:lnSpc>
                <a:spcPct val="150000"/>
              </a:lnSpc>
            </a:pPr>
            <a:endParaRPr lang="ko-KR" altLang="en-US" sz="240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494376" y="3739334"/>
            <a:ext cx="6099793" cy="314791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800" smtClean="0"/>
              <a:t>#cont1 {  position:static;   background:lightyellow;  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smtClean="0"/>
              <a:t>#cont2 {  position:static;   background:lightgreen;  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/>
              <a:t>#cont3 </a:t>
            </a:r>
            <a:r>
              <a:rPr lang="en-US" altLang="ko-KR" sz="1800" smtClean="0"/>
              <a:t>{  position:static</a:t>
            </a:r>
            <a:r>
              <a:rPr lang="en-US" altLang="ko-KR" sz="1800"/>
              <a:t>; </a:t>
            </a:r>
            <a:r>
              <a:rPr lang="en-US" altLang="ko-KR" sz="1800" smtClean="0"/>
              <a:t>  </a:t>
            </a:r>
            <a:r>
              <a:rPr lang="en-US" altLang="ko-KR" sz="1800"/>
              <a:t>background:lightblue</a:t>
            </a:r>
            <a:r>
              <a:rPr lang="en-US" altLang="ko-KR" sz="1800" smtClean="0"/>
              <a:t>;  }</a:t>
            </a:r>
            <a:endParaRPr lang="ko-KR" altLang="en-US" sz="180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903" y="1751849"/>
            <a:ext cx="1839519" cy="424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6839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position:relative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14400" y="1520825"/>
            <a:ext cx="10674350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smtClean="0"/>
              <a:t>자연스럽게 배치하기</a:t>
            </a:r>
            <a:r>
              <a:rPr lang="en-US" altLang="ko-KR" sz="2400" smtClean="0"/>
              <a:t>.  </a:t>
            </a:r>
            <a:r>
              <a:rPr lang="ko-KR" altLang="en-US" sz="2400" smtClean="0"/>
              <a:t>고정되어 있지 않고 다른 요소에 의해 바뀔 수 있다</a:t>
            </a:r>
            <a:r>
              <a:rPr lang="en-US" altLang="ko-KR" sz="240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smtClean="0"/>
              <a:t>상대적인 위치를 사용하기 때문에 다른 요소와 조화를 이룬다</a:t>
            </a:r>
            <a:r>
              <a:rPr lang="en-US" altLang="ko-KR" sz="240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/>
              <a:t>left</a:t>
            </a:r>
            <a:r>
              <a:rPr lang="ko-KR" altLang="en-US" sz="2400"/>
              <a:t>나 </a:t>
            </a:r>
            <a:r>
              <a:rPr lang="en-US" altLang="ko-KR" sz="2400"/>
              <a:t>top </a:t>
            </a:r>
            <a:r>
              <a:rPr lang="ko-KR" altLang="en-US" sz="2400"/>
              <a:t>속성을 이용해 요소의 위치를 옮길 수도 있다</a:t>
            </a:r>
            <a:r>
              <a:rPr lang="en-US" altLang="ko-KR" sz="2400"/>
              <a:t>.</a:t>
            </a:r>
            <a:endParaRPr lang="en-US" altLang="ko-KR" sz="2400" smtClean="0"/>
          </a:p>
          <a:p>
            <a:pPr>
              <a:lnSpc>
                <a:spcPct val="150000"/>
              </a:lnSpc>
            </a:pPr>
            <a:endParaRPr lang="ko-KR" altLang="en-US" sz="240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230905" y="3976052"/>
            <a:ext cx="6099793" cy="314791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800" smtClean="0"/>
              <a:t>#cont1 {  position:relative; 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smtClean="0"/>
              <a:t>#cont2 {  position:relative;  left:20px</a:t>
            </a:r>
            <a:r>
              <a:rPr lang="en-US" altLang="ko-KR" sz="1800"/>
              <a:t>; top:-20px; </a:t>
            </a:r>
            <a:r>
              <a:rPr lang="en-US" altLang="ko-KR" sz="1800" smtClean="0"/>
              <a:t>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/>
              <a:t>#cont3 </a:t>
            </a:r>
            <a:r>
              <a:rPr lang="en-US" altLang="ko-KR" sz="1800" smtClean="0"/>
              <a:t>{  position:relative;  left:-30px; top:20px;  }</a:t>
            </a:r>
            <a:endParaRPr lang="ko-KR" altLang="en-US" sz="180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784" y="2814260"/>
            <a:ext cx="1879264" cy="3789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3101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position:absolute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14400" y="1520825"/>
            <a:ext cx="10674350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2400"/>
              <a:t>원하는 위치에 배치하기 </a:t>
            </a:r>
            <a:endParaRPr lang="en-US" altLang="ko-KR" sz="2400"/>
          </a:p>
          <a:p>
            <a:pPr marL="457200" indent="-457200">
              <a:lnSpc>
                <a:spcPct val="150000"/>
              </a:lnSpc>
            </a:pPr>
            <a:r>
              <a:rPr lang="ko-KR" altLang="en-US" sz="2400"/>
              <a:t>문서의 </a:t>
            </a:r>
            <a:r>
              <a:rPr lang="ko-KR" altLang="en-US" sz="2400" smtClean="0"/>
              <a:t>흐름과는 상관없이</a:t>
            </a:r>
            <a:r>
              <a:rPr lang="en-US" altLang="ko-KR" sz="2400" smtClean="0"/>
              <a:t> </a:t>
            </a:r>
            <a:r>
              <a:rPr lang="ko-KR" altLang="en-US" sz="2400" smtClean="0"/>
              <a:t>원하는 </a:t>
            </a:r>
            <a:r>
              <a:rPr lang="ko-KR" altLang="en-US" sz="2400"/>
              <a:t>위치에 요소를 배치할 수 있다</a:t>
            </a:r>
            <a:r>
              <a:rPr lang="en-US" altLang="ko-KR" sz="2400"/>
              <a:t>. </a:t>
            </a:r>
          </a:p>
          <a:p>
            <a:pPr marL="457200" indent="-457200">
              <a:lnSpc>
                <a:spcPct val="150000"/>
              </a:lnSpc>
            </a:pPr>
            <a:r>
              <a:rPr lang="ko-KR" altLang="en-US" sz="2400"/>
              <a:t>요소의 위치는 가장 가까운 부모 요소의 위치를 기준으로</a:t>
            </a:r>
            <a:r>
              <a:rPr lang="en-US" altLang="ko-KR" sz="2400"/>
              <a:t>, </a:t>
            </a:r>
            <a:r>
              <a:rPr lang="ko-KR" altLang="en-US" sz="2400"/>
              <a:t>왼쪽으로 얼마나 떨어져 있는지</a:t>
            </a:r>
            <a:r>
              <a:rPr lang="en-US" altLang="ko-KR" sz="2400"/>
              <a:t>, </a:t>
            </a:r>
            <a:r>
              <a:rPr lang="ko-KR" altLang="en-US" sz="2400"/>
              <a:t>아래로는 얼마나 떨어져 있는지를 지정해서 나타낸다</a:t>
            </a:r>
            <a:r>
              <a:rPr lang="en-US" altLang="ko-KR" sz="2400"/>
              <a:t>.</a:t>
            </a:r>
            <a:br>
              <a:rPr lang="en-US" altLang="ko-KR" sz="2400"/>
            </a:br>
            <a:r>
              <a:rPr lang="en-US" altLang="ko-KR" sz="2400"/>
              <a:t>(left </a:t>
            </a:r>
            <a:r>
              <a:rPr lang="ko-KR" altLang="en-US" sz="2400"/>
              <a:t>속성</a:t>
            </a:r>
            <a:r>
              <a:rPr lang="en-US" altLang="ko-KR" sz="2400"/>
              <a:t>, top </a:t>
            </a:r>
            <a:r>
              <a:rPr lang="ko-KR" altLang="en-US" sz="2400"/>
              <a:t>속성</a:t>
            </a:r>
            <a:r>
              <a:rPr lang="en-US" altLang="ko-KR" sz="240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smtClean="0"/>
              <a:t>  </a:t>
            </a:r>
            <a:r>
              <a:rPr lang="ko-KR" altLang="en-US" sz="2400" smtClean="0"/>
              <a:t>자식 요소에서 </a:t>
            </a:r>
            <a:r>
              <a:rPr lang="en-US" altLang="ko-KR" sz="2400" smtClean="0"/>
              <a:t>position:absolute</a:t>
            </a:r>
            <a:r>
              <a:rPr lang="ko-KR" altLang="en-US" sz="2400" smtClean="0"/>
              <a:t>로 지정한 후</a:t>
            </a:r>
            <a:r>
              <a:rPr lang="en-US" altLang="ko-KR" sz="2400" smtClean="0"/>
              <a:t>  left</a:t>
            </a:r>
            <a:r>
              <a:rPr lang="ko-KR" altLang="en-US" sz="2400" smtClean="0"/>
              <a:t>와 </a:t>
            </a:r>
            <a:r>
              <a:rPr lang="en-US" altLang="ko-KR" sz="2400" smtClean="0"/>
              <a:t>top </a:t>
            </a:r>
            <a:r>
              <a:rPr lang="ko-KR" altLang="en-US" sz="2400" smtClean="0"/>
              <a:t>을 이용해 원하는 위치에 배치하려면 부모 요소를 </a:t>
            </a:r>
            <a:r>
              <a:rPr lang="en-US" altLang="ko-KR" sz="2400" smtClean="0"/>
              <a:t>position:relative</a:t>
            </a:r>
            <a:r>
              <a:rPr lang="ko-KR" altLang="en-US" sz="2400" smtClean="0"/>
              <a:t>로 지정한다</a:t>
            </a:r>
            <a:r>
              <a:rPr lang="en-US" altLang="ko-KR" sz="24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8102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position:absolute</a:t>
            </a:r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87904" y="1520824"/>
            <a:ext cx="4023360" cy="474049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600" smtClean="0"/>
              <a:t>#cont1 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smtClean="0"/>
              <a:t>   position:absolute;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smtClean="0"/>
              <a:t>   left:20px;          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smtClean="0"/>
              <a:t>   top:50px;          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smtClean="0"/>
              <a:t>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/>
              <a:t> #cont2 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/>
              <a:t>    position:absolute;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/>
              <a:t>    left:270px;         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/>
              <a:t>    top:100px;         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smtClean="0"/>
              <a:t>}</a:t>
            </a:r>
            <a:endParaRPr lang="ko-KR" alt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3837823" y="1569310"/>
            <a:ext cx="374904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mtClean="0"/>
              <a:t>  </a:t>
            </a:r>
            <a:r>
              <a:rPr lang="en-US" altLang="ko-KR" sz="1600"/>
              <a:t>#cont3 {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  </a:t>
            </a:r>
            <a:r>
              <a:rPr lang="en-US" altLang="ko-KR" sz="1600" smtClean="0"/>
              <a:t>  position:absolute</a:t>
            </a:r>
            <a:r>
              <a:rPr lang="en-US" altLang="ko-KR" sz="1600"/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  </a:t>
            </a:r>
            <a:r>
              <a:rPr lang="en-US" altLang="ko-KR" sz="1600" smtClean="0"/>
              <a:t>  left:520px</a:t>
            </a:r>
            <a:r>
              <a:rPr lang="en-US" altLang="ko-KR" sz="1600"/>
              <a:t>;     </a:t>
            </a:r>
            <a:endParaRPr lang="en-US" altLang="ko-KR" sz="1600" smtClean="0"/>
          </a:p>
          <a:p>
            <a:pPr>
              <a:lnSpc>
                <a:spcPct val="150000"/>
              </a:lnSpc>
            </a:pPr>
            <a:r>
              <a:rPr lang="en-US" altLang="ko-KR" sz="1600" smtClean="0"/>
              <a:t>    top:150px;     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  }</a:t>
            </a:r>
            <a:endParaRPr lang="ko-KR" altLang="en-US" sz="1600"/>
          </a:p>
          <a:p>
            <a:endParaRPr lang="ko-KR" altLang="en-US" sz="160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049486" y="1520825"/>
            <a:ext cx="4023360" cy="4384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160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515" y="3639866"/>
            <a:ext cx="6215520" cy="262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236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position:fixed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14400" y="1520825"/>
            <a:ext cx="10674350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10000"/>
              </a:lnSpc>
            </a:pPr>
            <a:r>
              <a:rPr lang="ko-KR" altLang="en-US" sz="2400"/>
              <a:t>요소가 지정한 위치에 고정된다</a:t>
            </a:r>
            <a:r>
              <a:rPr lang="en-US" altLang="ko-KR" sz="2400"/>
              <a:t>.</a:t>
            </a:r>
          </a:p>
          <a:p>
            <a:pPr marL="457200" indent="-457200">
              <a:lnSpc>
                <a:spcPct val="110000"/>
              </a:lnSpc>
            </a:pPr>
            <a:r>
              <a:rPr lang="ko-KR" altLang="en-US" sz="2400" smtClean="0"/>
              <a:t>부모 </a:t>
            </a:r>
            <a:r>
              <a:rPr lang="ko-KR" altLang="en-US" sz="2400"/>
              <a:t>요소의 위치를 기준으로 계산한다</a:t>
            </a:r>
            <a:r>
              <a:rPr lang="en-US" altLang="ko-KR" sz="2400" smtClean="0"/>
              <a:t>.(</a:t>
            </a:r>
            <a:r>
              <a:rPr lang="ko-KR" altLang="en-US" sz="2400" smtClean="0"/>
              <a:t>부모</a:t>
            </a:r>
            <a:r>
              <a:rPr lang="en-US" altLang="ko-KR" sz="2400" smtClean="0"/>
              <a:t> </a:t>
            </a:r>
            <a:r>
              <a:rPr lang="ko-KR" altLang="en-US" sz="2400" smtClean="0"/>
              <a:t>요소는 </a:t>
            </a:r>
            <a:r>
              <a:rPr lang="en-US" altLang="ko-KR" sz="2400" smtClean="0"/>
              <a:t>position:absolute)</a:t>
            </a:r>
            <a:r>
              <a:rPr lang="ko-KR" altLang="en-US" sz="2400" smtClean="0"/>
              <a:t> </a:t>
            </a:r>
            <a:endParaRPr lang="en-US" altLang="ko-KR" sz="2400"/>
          </a:p>
          <a:p>
            <a:pPr marL="457200" indent="-457200">
              <a:lnSpc>
                <a:spcPct val="110000"/>
              </a:lnSpc>
            </a:pPr>
            <a:r>
              <a:rPr lang="en-US" altLang="ko-KR" sz="2400"/>
              <a:t>position:fixed</a:t>
            </a:r>
            <a:r>
              <a:rPr lang="ko-KR" altLang="en-US" sz="2400"/>
              <a:t>로 지정하면 요소가 화면 크기를 벗어났을 경우 화면 바깥에 있게 되고</a:t>
            </a:r>
            <a:r>
              <a:rPr lang="en-US" altLang="ko-KR" sz="2400"/>
              <a:t>, </a:t>
            </a:r>
            <a:r>
              <a:rPr lang="ko-KR" altLang="en-US" sz="2400"/>
              <a:t>스크롤 막대도 나타나지 않는다</a:t>
            </a:r>
            <a:r>
              <a:rPr lang="en-US" altLang="ko-KR" sz="2400"/>
              <a:t>. 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893483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position:absolute</a:t>
            </a:r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87904" y="1520824"/>
            <a:ext cx="4023360" cy="474049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600" smtClean="0"/>
              <a:t>#cont1 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smtClean="0"/>
              <a:t>   position:fixed;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smtClean="0"/>
              <a:t>   left:20px;          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smtClean="0"/>
              <a:t>   top:50px;          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smtClean="0"/>
              <a:t>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/>
              <a:t> #cont2 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/>
              <a:t>    </a:t>
            </a:r>
            <a:r>
              <a:rPr lang="en-US" altLang="ko-KR" sz="1600" smtClean="0"/>
              <a:t>position:fixed;</a:t>
            </a:r>
            <a:endParaRPr lang="en-US" altLang="ko-KR" sz="160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/>
              <a:t>    left:270px;         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/>
              <a:t>    </a:t>
            </a:r>
            <a:r>
              <a:rPr lang="en-US" altLang="ko-KR" sz="1600" smtClean="0"/>
              <a:t>top:200px</a:t>
            </a:r>
            <a:r>
              <a:rPr lang="en-US" altLang="ko-KR" sz="1600"/>
              <a:t>;         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smtClean="0"/>
              <a:t>}</a:t>
            </a:r>
            <a:endParaRPr lang="ko-KR" alt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3837823" y="1569310"/>
            <a:ext cx="374904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mtClean="0"/>
              <a:t>  </a:t>
            </a:r>
            <a:r>
              <a:rPr lang="en-US" altLang="ko-KR" sz="1600"/>
              <a:t>#cont3 {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  </a:t>
            </a:r>
            <a:r>
              <a:rPr lang="en-US" altLang="ko-KR" sz="1600" smtClean="0"/>
              <a:t>  position:fixed;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  </a:t>
            </a:r>
            <a:r>
              <a:rPr lang="en-US" altLang="ko-KR" sz="1600" smtClean="0"/>
              <a:t>  left:520px</a:t>
            </a:r>
            <a:r>
              <a:rPr lang="en-US" altLang="ko-KR" sz="1600"/>
              <a:t>;     </a:t>
            </a:r>
            <a:endParaRPr lang="en-US" altLang="ko-KR" sz="1600" smtClean="0"/>
          </a:p>
          <a:p>
            <a:pPr>
              <a:lnSpc>
                <a:spcPct val="150000"/>
              </a:lnSpc>
            </a:pPr>
            <a:r>
              <a:rPr lang="en-US" altLang="ko-KR" sz="1600" smtClean="0"/>
              <a:t>    top:450px;     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  }</a:t>
            </a:r>
            <a:endParaRPr lang="ko-KR" altLang="en-US" sz="1600"/>
          </a:p>
          <a:p>
            <a:endParaRPr lang="ko-KR" altLang="en-US" sz="160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049486" y="1520825"/>
            <a:ext cx="4023360" cy="4384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160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702" y="3019022"/>
            <a:ext cx="4367945" cy="323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691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visibility 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31376" y="1520825"/>
            <a:ext cx="10457374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smtClean="0"/>
              <a:t>특정 요소를 화면에 보이거나 보이지 않게 설정하는 속성</a:t>
            </a:r>
            <a:endParaRPr lang="en-US" altLang="ko-KR" sz="2400" smtClean="0"/>
          </a:p>
          <a:p>
            <a:pPr>
              <a:lnSpc>
                <a:spcPct val="150000"/>
              </a:lnSpc>
            </a:pPr>
            <a:r>
              <a:rPr lang="en-US" altLang="ko-KR" sz="2400" smtClean="0"/>
              <a:t>visibility:hidden</a:t>
            </a:r>
            <a:r>
              <a:rPr lang="ko-KR" altLang="en-US" sz="2400" smtClean="0"/>
              <a:t> </a:t>
            </a:r>
            <a:endParaRPr lang="en-US" altLang="ko-KR" sz="240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smtClean="0"/>
              <a:t>	- </a:t>
            </a:r>
            <a:r>
              <a:rPr lang="ko-KR" altLang="en-US" sz="2400" smtClean="0"/>
              <a:t>요소를 화면에서 감춘다</a:t>
            </a:r>
            <a:endParaRPr lang="en-US" altLang="ko-KR" sz="240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smtClean="0"/>
              <a:t>	- </a:t>
            </a:r>
            <a:r>
              <a:rPr lang="ko-KR" altLang="en-US" sz="2400" smtClean="0"/>
              <a:t>실제로는 공간을 차지하고 있다</a:t>
            </a:r>
            <a:endParaRPr lang="en-US" altLang="ko-KR" sz="240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smtClean="0"/>
              <a:t>	- </a:t>
            </a:r>
            <a:r>
              <a:rPr lang="ko-KR" altLang="en-US" sz="2400" smtClean="0"/>
              <a:t>다른 요소들을 배치할 때 화면에 보이지 않는 요소도 고려</a:t>
            </a:r>
            <a:r>
              <a:rPr lang="en-US" altLang="ko-KR" sz="2400" smtClean="0"/>
              <a:t>.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577179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07389" y="659203"/>
            <a:ext cx="4835471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/>
              <a:t>&lt;style&gt;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.visible{visibility:visible;}</a:t>
            </a:r>
          </a:p>
          <a:p>
            <a:pPr>
              <a:lnSpc>
                <a:spcPct val="150000"/>
              </a:lnSpc>
            </a:pPr>
            <a:r>
              <a:rPr lang="en-US" altLang="ko-KR"/>
              <a:t>.hidden{	</a:t>
            </a:r>
            <a:r>
              <a:rPr lang="en-US" altLang="ko-KR" b="1"/>
              <a:t>visibility:hidden</a:t>
            </a:r>
            <a:r>
              <a:rPr lang="en-US" altLang="ko-KR" b="1" smtClean="0"/>
              <a:t>;</a:t>
            </a:r>
            <a:r>
              <a:rPr lang="en-US" altLang="ko-KR" smtClean="0"/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mtClean="0"/>
              <a:t>&lt;/style&gt;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&lt;img </a:t>
            </a:r>
            <a:r>
              <a:rPr lang="en-US" altLang="ko-KR">
                <a:solidFill>
                  <a:srgbClr val="FF0000"/>
                </a:solidFill>
              </a:rPr>
              <a:t>class="visible” </a:t>
            </a:r>
            <a:r>
              <a:rPr lang="en-US" altLang="ko-KR"/>
              <a:t>src=“1.jpg"&gt;</a:t>
            </a:r>
          </a:p>
          <a:p>
            <a:pPr>
              <a:lnSpc>
                <a:spcPct val="150000"/>
              </a:lnSpc>
            </a:pPr>
            <a:r>
              <a:rPr lang="en-US" altLang="ko-KR"/>
              <a:t>&lt;img </a:t>
            </a:r>
            <a:r>
              <a:rPr lang="en-US" altLang="ko-KR">
                <a:solidFill>
                  <a:srgbClr val="FF0000"/>
                </a:solidFill>
              </a:rPr>
              <a:t>class="hidden" </a:t>
            </a:r>
            <a:r>
              <a:rPr lang="en-US" altLang="ko-KR"/>
              <a:t>src=“2.jpg"&gt;</a:t>
            </a:r>
          </a:p>
          <a:p>
            <a:pPr>
              <a:lnSpc>
                <a:spcPct val="150000"/>
              </a:lnSpc>
            </a:pPr>
            <a:r>
              <a:rPr lang="en-US" altLang="ko-KR"/>
              <a:t>&lt;img </a:t>
            </a:r>
            <a:r>
              <a:rPr lang="en-US" altLang="ko-KR">
                <a:solidFill>
                  <a:srgbClr val="FF0000"/>
                </a:solidFill>
              </a:rPr>
              <a:t>class="visible" </a:t>
            </a:r>
            <a:r>
              <a:rPr lang="en-US" altLang="ko-KR"/>
              <a:t>src="3.jpg"&gt;</a:t>
            </a:r>
            <a:endParaRPr lang="ko-KR" altLang="en-US"/>
          </a:p>
          <a:p>
            <a:pPr>
              <a:lnSpc>
                <a:spcPct val="150000"/>
              </a:lnSpc>
            </a:pPr>
            <a:endParaRPr lang="ko-KR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22" y="4975487"/>
            <a:ext cx="5351438" cy="1171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83713" y="643705"/>
            <a:ext cx="4835471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/>
              <a:t>&lt;style&gt;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.visible{visibility:visible;}</a:t>
            </a:r>
          </a:p>
          <a:p>
            <a:pPr>
              <a:lnSpc>
                <a:spcPct val="150000"/>
              </a:lnSpc>
            </a:pPr>
            <a:r>
              <a:rPr lang="en-US" altLang="ko-KR"/>
              <a:t>.hidden{	</a:t>
            </a:r>
            <a:r>
              <a:rPr lang="en-US" altLang="ko-KR" b="1" smtClean="0"/>
              <a:t>display:none;</a:t>
            </a:r>
            <a:r>
              <a:rPr lang="en-US" altLang="ko-KR" smtClean="0"/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mtClean="0"/>
              <a:t>&lt;/style&gt;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&lt;img </a:t>
            </a:r>
            <a:r>
              <a:rPr lang="en-US" altLang="ko-KR">
                <a:solidFill>
                  <a:srgbClr val="FF0000"/>
                </a:solidFill>
              </a:rPr>
              <a:t>class="visible” </a:t>
            </a:r>
            <a:r>
              <a:rPr lang="en-US" altLang="ko-KR"/>
              <a:t>src=“1.jpg"&gt;</a:t>
            </a:r>
          </a:p>
          <a:p>
            <a:pPr>
              <a:lnSpc>
                <a:spcPct val="150000"/>
              </a:lnSpc>
            </a:pPr>
            <a:r>
              <a:rPr lang="en-US" altLang="ko-KR"/>
              <a:t>&lt;img </a:t>
            </a:r>
            <a:r>
              <a:rPr lang="en-US" altLang="ko-KR">
                <a:solidFill>
                  <a:srgbClr val="FF0000"/>
                </a:solidFill>
              </a:rPr>
              <a:t>class="hidden" </a:t>
            </a:r>
            <a:r>
              <a:rPr lang="en-US" altLang="ko-KR"/>
              <a:t>src=“2.jpg"&gt;</a:t>
            </a:r>
          </a:p>
          <a:p>
            <a:pPr>
              <a:lnSpc>
                <a:spcPct val="150000"/>
              </a:lnSpc>
            </a:pPr>
            <a:r>
              <a:rPr lang="en-US" altLang="ko-KR"/>
              <a:t>&lt;img </a:t>
            </a:r>
            <a:r>
              <a:rPr lang="en-US" altLang="ko-KR">
                <a:solidFill>
                  <a:srgbClr val="FF0000"/>
                </a:solidFill>
              </a:rPr>
              <a:t>class="visible" </a:t>
            </a:r>
            <a:r>
              <a:rPr lang="en-US" altLang="ko-KR"/>
              <a:t>src="3.jpg"&gt;</a:t>
            </a:r>
            <a:endParaRPr lang="ko-KR" altLang="en-US"/>
          </a:p>
          <a:p>
            <a:pPr>
              <a:lnSpc>
                <a:spcPct val="150000"/>
              </a:lnSpc>
            </a:pPr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713" y="4975487"/>
            <a:ext cx="4252602" cy="127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5951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박스 모델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499480" y="1386487"/>
            <a:ext cx="11117262" cy="43846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400"/>
              <a:t>CSS</a:t>
            </a:r>
            <a:r>
              <a:rPr lang="ko-KR" altLang="en-US" sz="2400"/>
              <a:t>의 박스 모델</a:t>
            </a:r>
            <a:r>
              <a:rPr lang="en-US" altLang="ko-KR" sz="2400"/>
              <a:t>(box model</a:t>
            </a:r>
            <a:r>
              <a:rPr lang="en-US" altLang="ko-KR" sz="2400" smtClean="0"/>
              <a:t>)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smtClean="0"/>
              <a:t>그림이나 </a:t>
            </a:r>
            <a:r>
              <a:rPr lang="ko-KR" altLang="en-US" sz="2400"/>
              <a:t>텍스트처럼 사각 영역을 갖는 </a:t>
            </a:r>
            <a:r>
              <a:rPr lang="ko-KR" altLang="en-US" sz="2400" smtClean="0"/>
              <a:t>요소들</a:t>
            </a:r>
            <a:endParaRPr lang="en-US" altLang="ko-KR" sz="2400" smtClean="0"/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smtClean="0"/>
              <a:t>박스 </a:t>
            </a:r>
            <a:r>
              <a:rPr lang="ko-KR" altLang="en-US" sz="2400"/>
              <a:t>모델 스타일을 이용하면 </a:t>
            </a:r>
            <a:r>
              <a:rPr lang="ko-KR" altLang="en-US" sz="2400" smtClean="0"/>
              <a:t>여백이나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ko-KR" altLang="en-US" sz="2400" smtClean="0"/>
              <a:t>테두리 </a:t>
            </a:r>
            <a:r>
              <a:rPr lang="ko-KR" altLang="en-US" sz="2400"/>
              <a:t>등을 자세히 설정할 수 </a:t>
            </a:r>
            <a:r>
              <a:rPr lang="ko-KR" altLang="en-US" sz="2400" smtClean="0"/>
              <a:t>있다</a:t>
            </a:r>
            <a:r>
              <a:rPr lang="en-US" altLang="ko-KR" sz="240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itchFamily="2" charset="2"/>
              </a:rPr>
              <a:t> </a:t>
            </a:r>
            <a:r>
              <a:rPr lang="ko-KR" altLang="en-US" sz="2400" smtClean="0">
                <a:sym typeface="Wingdings" pitchFamily="2" charset="2"/>
              </a:rPr>
              <a:t>웹 문서에서 다</a:t>
            </a:r>
            <a:r>
              <a:rPr lang="ko-KR" altLang="en-US" sz="2400" smtClean="0"/>
              <a:t>양하게 활용</a:t>
            </a:r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6985027" y="3601615"/>
            <a:ext cx="4631715" cy="288129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87310" y="3967766"/>
            <a:ext cx="3342698" cy="2136319"/>
          </a:xfrm>
          <a:prstGeom prst="rect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패디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929919" y="4365933"/>
            <a:ext cx="2490638" cy="1150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rgbClr val="C00000"/>
                </a:solidFill>
              </a:rPr>
              <a:t>내용</a:t>
            </a:r>
            <a:r>
              <a:rPr lang="en-US" altLang="ko-KR" sz="2400" b="1" smtClean="0">
                <a:solidFill>
                  <a:srgbClr val="C00000"/>
                </a:solidFill>
              </a:rPr>
              <a:t>(</a:t>
            </a:r>
            <a:r>
              <a:rPr lang="ko-KR" altLang="en-US" sz="2400" b="1" smtClean="0">
                <a:solidFill>
                  <a:srgbClr val="C00000"/>
                </a:solidFill>
              </a:rPr>
              <a:t>콘텐츠</a:t>
            </a:r>
            <a:r>
              <a:rPr lang="en-US" altLang="ko-KR" sz="2400" b="1" smtClean="0">
                <a:solidFill>
                  <a:srgbClr val="C00000"/>
                </a:solidFill>
              </a:rPr>
              <a:t>)</a:t>
            </a:r>
            <a:endParaRPr lang="ko-KR" altLang="en-US" sz="2400" b="1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05556" y="3984740"/>
            <a:ext cx="1144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/>
              <a:t>패딩</a:t>
            </a:r>
            <a:endParaRPr lang="ko-KR" altLang="en-US" sz="2400" b="1"/>
          </a:p>
        </p:txBody>
      </p:sp>
      <p:sp>
        <p:nvSpPr>
          <p:cNvPr id="9" name="TextBox 8"/>
          <p:cNvSpPr txBox="1"/>
          <p:nvPr/>
        </p:nvSpPr>
        <p:spPr>
          <a:xfrm>
            <a:off x="8686191" y="3497614"/>
            <a:ext cx="1144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마진</a:t>
            </a:r>
            <a:endParaRPr lang="ko-KR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설명선 1 1"/>
          <p:cNvSpPr/>
          <p:nvPr/>
        </p:nvSpPr>
        <p:spPr>
          <a:xfrm>
            <a:off x="8192276" y="2521491"/>
            <a:ext cx="1772817" cy="569167"/>
          </a:xfrm>
          <a:prstGeom prst="borderCallout1">
            <a:avLst>
              <a:gd name="adj1" fmla="val 102357"/>
              <a:gd name="adj2" fmla="val 48509"/>
              <a:gd name="adj3" fmla="val 248566"/>
              <a:gd name="adj4" fmla="val -125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>
                <a:solidFill>
                  <a:schemeClr val="tx1"/>
                </a:solidFill>
              </a:rPr>
              <a:t>테두리</a:t>
            </a:r>
            <a:endParaRPr lang="ko-KR" altLang="en-US"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36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z-index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31376" y="1520825"/>
            <a:ext cx="10457374" cy="2192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2400"/>
              <a:t>요소 쌓는 순서 정하기 </a:t>
            </a:r>
            <a:endParaRPr lang="en-US" altLang="ko-KR" sz="2400"/>
          </a:p>
          <a:p>
            <a:pPr marL="457200" indent="-457200">
              <a:lnSpc>
                <a:spcPct val="150000"/>
              </a:lnSpc>
            </a:pPr>
            <a:r>
              <a:rPr lang="en-US" altLang="ko-KR" sz="2400" smtClean="0"/>
              <a:t>z-index </a:t>
            </a:r>
            <a:r>
              <a:rPr lang="ko-KR" altLang="en-US" sz="2400"/>
              <a:t>값이 크면 값이 작은 요소보다 위에 쌓인다</a:t>
            </a:r>
            <a:r>
              <a:rPr lang="en-US" altLang="ko-KR" sz="2400"/>
              <a:t>.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2400"/>
              <a:t>z-index </a:t>
            </a:r>
            <a:r>
              <a:rPr lang="ko-KR" altLang="en-US" sz="2400"/>
              <a:t>값을 명시하지 않으면 </a:t>
            </a:r>
            <a:r>
              <a:rPr lang="ko-KR" altLang="en-US" sz="2400" smtClean="0"/>
              <a:t> </a:t>
            </a:r>
            <a:r>
              <a:rPr lang="en-US" altLang="ko-KR" sz="2400" smtClean="0"/>
              <a:t>1</a:t>
            </a:r>
            <a:r>
              <a:rPr lang="ko-KR" altLang="en-US" sz="2400" smtClean="0"/>
              <a:t>부터</a:t>
            </a:r>
            <a:r>
              <a:rPr lang="en-US" altLang="ko-KR" sz="2400" smtClean="0"/>
              <a:t> </a:t>
            </a:r>
            <a:r>
              <a:rPr lang="ko-KR" altLang="en-US" sz="2400" smtClean="0"/>
              <a:t>시작해서 </a:t>
            </a:r>
            <a:r>
              <a:rPr lang="en-US" altLang="ko-KR" sz="2400"/>
              <a:t>1</a:t>
            </a:r>
            <a:r>
              <a:rPr lang="ko-KR" altLang="en-US" sz="2400"/>
              <a:t>씩 커진다</a:t>
            </a:r>
            <a:r>
              <a:rPr lang="en-US" altLang="ko-KR" sz="240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1376" y="3967566"/>
            <a:ext cx="39520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&lt;style&gt;</a:t>
            </a:r>
          </a:p>
          <a:p>
            <a:r>
              <a:rPr lang="en-US" altLang="ko-KR" smtClean="0"/>
              <a:t>   #</a:t>
            </a:r>
            <a:r>
              <a:rPr lang="en-US" altLang="ko-KR"/>
              <a:t>cont1 { ….;  </a:t>
            </a:r>
            <a:r>
              <a:rPr lang="en-US" altLang="ko-KR" b="1">
                <a:solidFill>
                  <a:srgbClr val="C00000"/>
                </a:solidFill>
              </a:rPr>
              <a:t>z-index:1; </a:t>
            </a:r>
            <a:r>
              <a:rPr lang="en-US" altLang="ko-KR"/>
              <a:t>}</a:t>
            </a:r>
          </a:p>
          <a:p>
            <a:r>
              <a:rPr lang="en-US" altLang="ko-KR" smtClean="0"/>
              <a:t>   #</a:t>
            </a:r>
            <a:r>
              <a:rPr lang="en-US" altLang="ko-KR"/>
              <a:t>cont2 { …;   </a:t>
            </a:r>
            <a:r>
              <a:rPr lang="en-US" altLang="ko-KR" b="1">
                <a:solidFill>
                  <a:srgbClr val="C00000"/>
                </a:solidFill>
              </a:rPr>
              <a:t>z-index:3;</a:t>
            </a:r>
            <a:r>
              <a:rPr lang="en-US" altLang="ko-KR"/>
              <a:t> }</a:t>
            </a:r>
          </a:p>
          <a:p>
            <a:r>
              <a:rPr lang="en-US" altLang="ko-KR" smtClean="0"/>
              <a:t>   #</a:t>
            </a:r>
            <a:r>
              <a:rPr lang="en-US" altLang="ko-KR"/>
              <a:t>cont3 { …;   </a:t>
            </a:r>
            <a:r>
              <a:rPr lang="en-US" altLang="ko-KR" b="1">
                <a:solidFill>
                  <a:srgbClr val="C00000"/>
                </a:solidFill>
              </a:rPr>
              <a:t>z-index:2;</a:t>
            </a:r>
            <a:r>
              <a:rPr lang="en-US" altLang="ko-KR"/>
              <a:t> }</a:t>
            </a:r>
          </a:p>
          <a:p>
            <a:r>
              <a:rPr lang="en-US" altLang="ko-KR" smtClean="0"/>
              <a:t>&lt;/style&gt;</a:t>
            </a:r>
          </a:p>
          <a:p>
            <a:endParaRPr lang="en-US" altLang="ko-KR"/>
          </a:p>
          <a:p>
            <a:r>
              <a:rPr lang="en-US" altLang="ko-KR"/>
              <a:t>&lt;div id=“cont1</a:t>
            </a:r>
            <a:r>
              <a:rPr lang="en-US" altLang="ko-KR" smtClean="0"/>
              <a:t>”&gt; A &lt;/</a:t>
            </a:r>
            <a:r>
              <a:rPr lang="en-US" altLang="ko-KR"/>
              <a:t>div&gt;</a:t>
            </a:r>
          </a:p>
          <a:p>
            <a:r>
              <a:rPr lang="en-US" altLang="ko-KR"/>
              <a:t>&lt;div id=“cont2</a:t>
            </a:r>
            <a:r>
              <a:rPr lang="en-US" altLang="ko-KR" smtClean="0"/>
              <a:t>”&gt; B &lt;/</a:t>
            </a:r>
            <a:r>
              <a:rPr lang="en-US" altLang="ko-KR"/>
              <a:t>div&gt;</a:t>
            </a:r>
          </a:p>
          <a:p>
            <a:r>
              <a:rPr lang="en-US" altLang="ko-KR"/>
              <a:t>&lt;div id=“cont3</a:t>
            </a:r>
            <a:r>
              <a:rPr lang="en-US" altLang="ko-KR" smtClean="0"/>
              <a:t>”&gt; C &lt;/</a:t>
            </a:r>
            <a:r>
              <a:rPr lang="en-US" altLang="ko-KR"/>
              <a:t>div&gt;</a:t>
            </a:r>
          </a:p>
          <a:p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492" y="4352591"/>
            <a:ext cx="2502384" cy="2092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87929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float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31376" y="1520825"/>
            <a:ext cx="10457374" cy="2192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2400"/>
              <a:t>웹 요소를 문서 위에 떠 있게 한다</a:t>
            </a:r>
            <a:r>
              <a:rPr lang="en-US" altLang="ko-KR" sz="2400" smtClean="0"/>
              <a:t>. </a:t>
            </a:r>
            <a:r>
              <a:rPr lang="ko-KR" altLang="en-US" sz="2400" smtClean="0"/>
              <a:t>문서의 레이아웃 지정</a:t>
            </a:r>
            <a:r>
              <a:rPr lang="en-US" altLang="ko-KR" sz="2400" smtClean="0"/>
              <a:t>.</a:t>
            </a:r>
            <a:endParaRPr lang="en-US" altLang="ko-KR" sz="2400"/>
          </a:p>
          <a:p>
            <a:pPr marL="457200" indent="-457200">
              <a:lnSpc>
                <a:spcPct val="150000"/>
              </a:lnSpc>
            </a:pPr>
            <a:r>
              <a:rPr lang="en-US" altLang="ko-KR" sz="2400"/>
              <a:t>float:left; - </a:t>
            </a:r>
            <a:r>
              <a:rPr lang="ko-KR" altLang="en-US" sz="2400"/>
              <a:t>문서의 왼쪽으로 배치</a:t>
            </a:r>
            <a:endParaRPr lang="en-US" altLang="ko-KR" sz="2400"/>
          </a:p>
          <a:p>
            <a:pPr marL="457200" indent="-457200">
              <a:lnSpc>
                <a:spcPct val="150000"/>
              </a:lnSpc>
            </a:pPr>
            <a:r>
              <a:rPr lang="en-US" altLang="ko-KR" sz="2400"/>
              <a:t>float:right; - </a:t>
            </a:r>
            <a:r>
              <a:rPr lang="ko-KR" altLang="en-US" sz="2400"/>
              <a:t>문서의 오른쪽으로 배치</a:t>
            </a:r>
            <a:r>
              <a:rPr lang="en-US" altLang="ko-KR" sz="240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1376" y="3967566"/>
            <a:ext cx="265021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.</a:t>
            </a:r>
            <a:r>
              <a:rPr lang="en-US" altLang="ko-KR"/>
              <a:t>content {</a:t>
            </a:r>
          </a:p>
          <a:p>
            <a:pPr>
              <a:lnSpc>
                <a:spcPct val="150000"/>
              </a:lnSpc>
            </a:pPr>
            <a:r>
              <a:rPr lang="en-US" altLang="ko-KR" b="1" smtClean="0">
                <a:solidFill>
                  <a:srgbClr val="C00000"/>
                </a:solidFill>
              </a:rPr>
              <a:t>     float:left</a:t>
            </a:r>
            <a:r>
              <a:rPr lang="en-US" altLang="ko-KR" b="1">
                <a:solidFill>
                  <a:srgbClr val="C00000"/>
                </a:solidFill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b="1" smtClean="0">
                <a:solidFill>
                  <a:srgbClr val="C00000"/>
                </a:solidFill>
              </a:rPr>
              <a:t>     width:60</a:t>
            </a:r>
            <a:r>
              <a:rPr lang="en-US" altLang="ko-KR" b="1">
                <a:solidFill>
                  <a:srgbClr val="C00000"/>
                </a:solidFill>
              </a:rPr>
              <a:t>%;</a:t>
            </a:r>
          </a:p>
          <a:p>
            <a:pPr>
              <a:lnSpc>
                <a:spcPct val="150000"/>
              </a:lnSpc>
            </a:pPr>
            <a:r>
              <a:rPr lang="en-US" altLang="ko-KR" smtClean="0"/>
              <a:t>}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312063" y="3792623"/>
            <a:ext cx="27167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.aside {</a:t>
            </a:r>
          </a:p>
          <a:p>
            <a:pPr>
              <a:lnSpc>
                <a:spcPct val="150000"/>
              </a:lnSpc>
            </a:pPr>
            <a:r>
              <a:rPr lang="en-US" altLang="ko-KR" b="1" smtClean="0">
                <a:solidFill>
                  <a:srgbClr val="C00000"/>
                </a:solidFill>
              </a:rPr>
              <a:t>    float:right</a:t>
            </a:r>
            <a:r>
              <a:rPr lang="en-US" altLang="ko-KR" b="1">
                <a:solidFill>
                  <a:srgbClr val="C00000"/>
                </a:solidFill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b="1" smtClean="0">
                <a:solidFill>
                  <a:srgbClr val="C00000"/>
                </a:solidFill>
              </a:rPr>
              <a:t>    width:30%;</a:t>
            </a:r>
          </a:p>
          <a:p>
            <a:pPr>
              <a:lnSpc>
                <a:spcPct val="150000"/>
              </a:lnSpc>
            </a:pPr>
            <a:r>
              <a:rPr lang="en-US" altLang="ko-KR" smtClean="0"/>
              <a:t>}</a:t>
            </a:r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631" y="3823545"/>
            <a:ext cx="4153126" cy="1903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80563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clear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31376" y="1520825"/>
            <a:ext cx="10457374" cy="34386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/>
              <a:t>float </a:t>
            </a:r>
            <a:r>
              <a:rPr lang="ko-KR" altLang="en-US" sz="2400"/>
              <a:t>속성 무효로 </a:t>
            </a:r>
            <a:r>
              <a:rPr lang="ko-KR" altLang="en-US" sz="2400" smtClean="0"/>
              <a:t>만들기</a:t>
            </a:r>
            <a:endParaRPr lang="en-US" altLang="ko-KR" sz="2400" smtClean="0"/>
          </a:p>
          <a:p>
            <a:pPr>
              <a:lnSpc>
                <a:spcPct val="150000"/>
              </a:lnSpc>
            </a:pPr>
            <a:endParaRPr lang="en-US" altLang="ko-KR" sz="240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/>
              <a:t>clear </a:t>
            </a:r>
            <a:r>
              <a:rPr lang="ko-KR" altLang="en-US" sz="2400"/>
              <a:t>속성에서 사용할 수 있는 값</a:t>
            </a:r>
            <a:endParaRPr lang="en-US" altLang="ko-KR" sz="2400"/>
          </a:p>
          <a:p>
            <a:pPr marL="800100" lvl="1" indent="-342900">
              <a:lnSpc>
                <a:spcPct val="150000"/>
              </a:lnSpc>
            </a:pPr>
            <a:r>
              <a:rPr lang="en-US" altLang="ko-KR" sz="2000" smtClean="0"/>
              <a:t>left </a:t>
            </a:r>
            <a:r>
              <a:rPr lang="en-US" altLang="ko-KR" sz="2000"/>
              <a:t>: </a:t>
            </a:r>
            <a:r>
              <a:rPr lang="ko-KR" altLang="en-US" sz="2000"/>
              <a:t>왼쪽으로 떠있지 않도록</a:t>
            </a:r>
            <a:endParaRPr lang="en-US" altLang="ko-KR" sz="2000"/>
          </a:p>
          <a:p>
            <a:pPr marL="800100" lvl="1" indent="-342900">
              <a:lnSpc>
                <a:spcPct val="150000"/>
              </a:lnSpc>
            </a:pPr>
            <a:r>
              <a:rPr lang="en-US" altLang="ko-KR" sz="2000"/>
              <a:t>right : </a:t>
            </a:r>
            <a:r>
              <a:rPr lang="ko-KR" altLang="en-US" sz="2000"/>
              <a:t>오른쪽으로 떠있지 않도록</a:t>
            </a:r>
            <a:r>
              <a:rPr lang="en-US" altLang="ko-KR" sz="2000"/>
              <a:t>.</a:t>
            </a:r>
          </a:p>
          <a:p>
            <a:pPr marL="800100" lvl="1" indent="-342900">
              <a:lnSpc>
                <a:spcPct val="150000"/>
              </a:lnSpc>
            </a:pPr>
            <a:r>
              <a:rPr lang="en-US" altLang="ko-KR" sz="2000"/>
              <a:t>both : </a:t>
            </a:r>
            <a:r>
              <a:rPr lang="ko-KR" altLang="en-US" sz="2000"/>
              <a:t>왼쪽이나 오른쪽 어디에도 떠있지 않도록</a:t>
            </a:r>
            <a:endParaRPr lang="en-US" altLang="ko-KR" sz="2000"/>
          </a:p>
          <a:p>
            <a:pPr marL="800100" lvl="1" indent="-342900">
              <a:lnSpc>
                <a:spcPct val="150000"/>
              </a:lnSpc>
            </a:pPr>
            <a:r>
              <a:rPr lang="en-US" altLang="ko-KR" sz="2000"/>
              <a:t>none : </a:t>
            </a:r>
            <a:r>
              <a:rPr lang="ko-KR" altLang="en-US" sz="2000"/>
              <a:t>떠 있는 상태</a:t>
            </a:r>
            <a:r>
              <a:rPr lang="en-US" altLang="ko-KR" sz="2000"/>
              <a:t>. </a:t>
            </a:r>
            <a:r>
              <a:rPr lang="ko-KR" altLang="en-US" sz="2000"/>
              <a:t>기본 값</a:t>
            </a:r>
            <a:r>
              <a:rPr lang="en-US" altLang="ko-KR" sz="2000"/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981628" y="1852443"/>
            <a:ext cx="29756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footer {</a:t>
            </a:r>
          </a:p>
          <a:p>
            <a:r>
              <a:rPr lang="en-US" altLang="ko-KR"/>
              <a:t>	</a:t>
            </a:r>
            <a:r>
              <a:rPr lang="en-US" altLang="ko-KR" b="1">
                <a:solidFill>
                  <a:srgbClr val="FF0000"/>
                </a:solidFill>
              </a:rPr>
              <a:t>clelar:both;</a:t>
            </a:r>
          </a:p>
          <a:p>
            <a:r>
              <a:rPr lang="en-US" altLang="ko-KR"/>
              <a:t>	……</a:t>
            </a:r>
          </a:p>
          <a:p>
            <a:r>
              <a:rPr lang="en-US" altLang="ko-KR"/>
              <a:t>}</a:t>
            </a:r>
            <a:endParaRPr lang="ko-KR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69" y="3700394"/>
            <a:ext cx="3625116" cy="1968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6675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718457" y="2891763"/>
            <a:ext cx="10515600" cy="119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다단으로</a:t>
            </a:r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편집하기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0351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다단 나누기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88202" y="1268304"/>
            <a:ext cx="770782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/>
              <a:t>column-width 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/>
              <a:t>단의 너비를 고정해 놓고 화면 분할</a:t>
            </a:r>
            <a:endParaRPr lang="en-US" altLang="ko-KR" sz="240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/>
              <a:t>화면이 커지면 단의 개수가 많아진다</a:t>
            </a:r>
            <a:r>
              <a:rPr lang="en-US" altLang="ko-KR" sz="240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b="1"/>
              <a:t>column-count 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/>
              <a:t>단의 개수를 먼저 정해 놓고 화면 분할</a:t>
            </a:r>
            <a:endParaRPr lang="en-US" altLang="ko-KR" sz="240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/>
              <a:t>화면이 커질수록 단의 너비가 넓어진다</a:t>
            </a:r>
            <a:r>
              <a:rPr lang="en-US" altLang="ko-KR" sz="2400" smtClean="0"/>
              <a:t>.</a:t>
            </a:r>
          </a:p>
          <a:p>
            <a:r>
              <a:rPr lang="en-US" altLang="ko-KR" sz="2400" b="1"/>
              <a:t>column-gap</a:t>
            </a:r>
          </a:p>
          <a:p>
            <a:pPr marL="457200" indent="-457200">
              <a:buFontTx/>
              <a:buChar char="-"/>
            </a:pPr>
            <a:r>
              <a:rPr lang="ko-KR" altLang="en-US" sz="2400"/>
              <a:t>둘 이상의 단으로 구성할 경우 단과 단 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ko-KR" altLang="en-US" sz="2400" smtClean="0"/>
              <a:t>사이의 </a:t>
            </a:r>
            <a:r>
              <a:rPr lang="ko-KR" altLang="en-US" sz="2400"/>
              <a:t>여백</a:t>
            </a:r>
            <a:endParaRPr lang="en-US" altLang="ko-KR" sz="2400"/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altLang="ko-KR" sz="2400"/>
          </a:p>
        </p:txBody>
      </p:sp>
      <p:sp>
        <p:nvSpPr>
          <p:cNvPr id="4" name="직사각형 3"/>
          <p:cNvSpPr/>
          <p:nvPr/>
        </p:nvSpPr>
        <p:spPr>
          <a:xfrm>
            <a:off x="7170548" y="1620953"/>
            <a:ext cx="45306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70C0"/>
                </a:solidFill>
              </a:rPr>
              <a:t>div { </a:t>
            </a:r>
          </a:p>
          <a:p>
            <a:r>
              <a:rPr lang="en-US" altLang="ko-KR">
                <a:solidFill>
                  <a:srgbClr val="0070C0"/>
                </a:solidFill>
              </a:rPr>
              <a:t>   column-width:80px; </a:t>
            </a:r>
          </a:p>
          <a:p>
            <a:r>
              <a:rPr lang="en-US" altLang="ko-KR">
                <a:solidFill>
                  <a:srgbClr val="0070C0"/>
                </a:solidFill>
              </a:rPr>
              <a:t>   -webkit-column-width:80px; </a:t>
            </a:r>
          </a:p>
          <a:p>
            <a:r>
              <a:rPr lang="en-US" altLang="ko-KR">
                <a:solidFill>
                  <a:srgbClr val="0070C0"/>
                </a:solidFill>
              </a:rPr>
              <a:t>   -moz-column-width:80px;</a:t>
            </a:r>
          </a:p>
          <a:p>
            <a:r>
              <a:rPr lang="en-US" altLang="ko-KR">
                <a:solidFill>
                  <a:srgbClr val="0070C0"/>
                </a:solidFill>
              </a:rPr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374609" y="4176793"/>
            <a:ext cx="41225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70C0"/>
                </a:solidFill>
              </a:rPr>
              <a:t>div { </a:t>
            </a:r>
          </a:p>
          <a:p>
            <a:r>
              <a:rPr lang="en-US" altLang="ko-KR">
                <a:solidFill>
                  <a:srgbClr val="0070C0"/>
                </a:solidFill>
              </a:rPr>
              <a:t>   column-count:3; </a:t>
            </a:r>
          </a:p>
          <a:p>
            <a:r>
              <a:rPr lang="en-US" altLang="ko-KR">
                <a:solidFill>
                  <a:srgbClr val="0070C0"/>
                </a:solidFill>
              </a:rPr>
              <a:t>   -webkit-column-count:3; </a:t>
            </a:r>
          </a:p>
          <a:p>
            <a:r>
              <a:rPr lang="en-US" altLang="ko-KR">
                <a:solidFill>
                  <a:srgbClr val="0070C0"/>
                </a:solidFill>
              </a:rPr>
              <a:t>   -moz-column-count:3;</a:t>
            </a:r>
          </a:p>
          <a:p>
            <a:r>
              <a:rPr lang="en-US" altLang="ko-KR">
                <a:solidFill>
                  <a:srgbClr val="0070C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61707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단과 단 사이 구분선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78236" y="1234750"/>
            <a:ext cx="770782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/>
              <a:t>- </a:t>
            </a:r>
            <a:r>
              <a:rPr lang="ko-KR" altLang="en-US" sz="2400"/>
              <a:t>단과 단 사이에 구분선 표시</a:t>
            </a:r>
            <a:endParaRPr lang="en-US" altLang="ko-KR" sz="240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/>
              <a:t>column-rule-color : </a:t>
            </a:r>
            <a:r>
              <a:rPr lang="ko-KR" altLang="en-US" sz="2400"/>
              <a:t>구분선</a:t>
            </a:r>
            <a:r>
              <a:rPr lang="en-US" altLang="ko-KR" sz="2400"/>
              <a:t> </a:t>
            </a:r>
            <a:r>
              <a:rPr lang="ko-KR" altLang="en-US" sz="2400"/>
              <a:t>색상</a:t>
            </a:r>
            <a:endParaRPr lang="en-US" altLang="ko-KR" sz="240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/>
              <a:t>column-rule-style : </a:t>
            </a:r>
            <a:r>
              <a:rPr lang="ko-KR" altLang="en-US" sz="2400"/>
              <a:t>구분선 스타일</a:t>
            </a:r>
            <a:endParaRPr lang="en-US" altLang="ko-KR" sz="240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/>
              <a:t>column-rule-width : </a:t>
            </a:r>
            <a:r>
              <a:rPr lang="ko-KR" altLang="en-US" sz="2400"/>
              <a:t>구분선 </a:t>
            </a:r>
            <a:r>
              <a:rPr lang="ko-KR" altLang="en-US" sz="2400" smtClean="0"/>
              <a:t>두께</a:t>
            </a:r>
            <a:endParaRPr lang="en-US" altLang="ko-KR" sz="2400"/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altLang="ko-KR" sz="2400"/>
          </a:p>
        </p:txBody>
      </p:sp>
      <p:sp>
        <p:nvSpPr>
          <p:cNvPr id="6" name="직사각형 5"/>
          <p:cNvSpPr/>
          <p:nvPr/>
        </p:nvSpPr>
        <p:spPr>
          <a:xfrm>
            <a:off x="986725" y="3875547"/>
            <a:ext cx="6096000" cy="253178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0070C0"/>
                </a:solidFill>
              </a:rPr>
              <a:t>.mcol {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0070C0"/>
                </a:solidFill>
              </a:rPr>
              <a:t>	….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0070C0"/>
                </a:solidFill>
              </a:rPr>
              <a:t>	colum-rule:1px dotted #ccc;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0070C0"/>
                </a:solidFill>
              </a:rPr>
              <a:t>	-webkit-column-rule:1px solid #ccc;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0070C0"/>
                </a:solidFill>
              </a:rPr>
              <a:t>	-moz-column-rule:1px solid #ccc;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0070C0"/>
                </a:solidFill>
              </a:rPr>
              <a:t>}</a:t>
            </a:r>
          </a:p>
        </p:txBody>
      </p:sp>
      <p:sp>
        <p:nvSpPr>
          <p:cNvPr id="7" name="타원 6"/>
          <p:cNvSpPr/>
          <p:nvPr/>
        </p:nvSpPr>
        <p:spPr>
          <a:xfrm>
            <a:off x="986725" y="1642820"/>
            <a:ext cx="6421465" cy="2107770"/>
          </a:xfrm>
          <a:prstGeom prst="ellipse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648772" y="806709"/>
            <a:ext cx="5167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/>
              <a:t>column-rule </a:t>
            </a:r>
            <a:r>
              <a:rPr lang="ko-KR" altLang="en-US" sz="2400"/>
              <a:t>속성</a:t>
            </a:r>
            <a:r>
              <a:rPr lang="en-US" altLang="ko-KR" sz="2400"/>
              <a:t> </a:t>
            </a:r>
            <a:r>
              <a:rPr lang="ko-KR" altLang="en-US" sz="2400"/>
              <a:t>하나로 표현 </a:t>
            </a:r>
            <a:r>
              <a:rPr lang="ko-KR" altLang="en-US" sz="2400" smtClean="0"/>
              <a:t>가능</a:t>
            </a:r>
            <a:endParaRPr lang="ko-KR" altLang="en-US" sz="2400"/>
          </a:p>
        </p:txBody>
      </p:sp>
      <p:cxnSp>
        <p:nvCxnSpPr>
          <p:cNvPr id="12" name="꺾인 연결선 11"/>
          <p:cNvCxnSpPr>
            <a:stCxn id="7" idx="6"/>
            <a:endCxn id="8" idx="2"/>
          </p:cNvCxnSpPr>
          <p:nvPr/>
        </p:nvCxnSpPr>
        <p:spPr>
          <a:xfrm flipV="1">
            <a:off x="7408190" y="1268374"/>
            <a:ext cx="1824366" cy="1428331"/>
          </a:xfrm>
          <a:prstGeom prst="bentConnector2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03453" y="3750590"/>
            <a:ext cx="4182853" cy="260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41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다단 위치 지정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60894" y="1520825"/>
            <a:ext cx="10627855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smtClean="0"/>
              <a:t>다단을 나눌 위치</a:t>
            </a:r>
            <a:r>
              <a:rPr lang="en-US" altLang="ko-KR" sz="2400" b="1" smtClean="0"/>
              <a:t>: </a:t>
            </a:r>
            <a:r>
              <a:rPr lang="ko-KR" altLang="en-US" sz="2400" b="1" smtClean="0"/>
              <a:t>특정 요소의 앞이나 뒤</a:t>
            </a:r>
            <a:endParaRPr lang="en-US" altLang="ko-KR" sz="2400" b="1" smtClean="0"/>
          </a:p>
          <a:p>
            <a:pPr lvl="1"/>
            <a:r>
              <a:rPr lang="en-US" altLang="ko-KR" sz="2200" smtClean="0"/>
              <a:t>break-before:column, </a:t>
            </a:r>
          </a:p>
          <a:p>
            <a:pPr lvl="1"/>
            <a:r>
              <a:rPr lang="en-US" altLang="ko-KR" sz="2200" smtClean="0"/>
              <a:t>break-before:avoid-column</a:t>
            </a:r>
          </a:p>
          <a:p>
            <a:pPr lvl="1"/>
            <a:r>
              <a:rPr lang="en-US" altLang="ko-KR" sz="2200" smtClean="0"/>
              <a:t>break-after:column, </a:t>
            </a:r>
          </a:p>
          <a:p>
            <a:pPr lvl="1"/>
            <a:r>
              <a:rPr lang="en-US" altLang="ko-KR" sz="2200" smtClean="0"/>
              <a:t>bread-after:avoid-column</a:t>
            </a:r>
          </a:p>
          <a:p>
            <a:pPr lvl="1"/>
            <a:endParaRPr lang="en-US" altLang="ko-KR" sz="2200"/>
          </a:p>
          <a:p>
            <a:r>
              <a:rPr lang="ko-KR" altLang="en-US" sz="2600" b="1" smtClean="0"/>
              <a:t>여러 단을 하나로 합치기</a:t>
            </a:r>
            <a:endParaRPr lang="en-US" altLang="ko-KR" sz="2600" b="1" smtClean="0"/>
          </a:p>
          <a:p>
            <a:pPr lvl="1"/>
            <a:r>
              <a:rPr lang="en-US" altLang="ko-KR" sz="2200" smtClean="0"/>
              <a:t>column-span </a:t>
            </a:r>
          </a:p>
          <a:p>
            <a:pPr lvl="1"/>
            <a:r>
              <a:rPr lang="ko-KR" altLang="en-US" sz="2200" smtClean="0"/>
              <a:t>값은</a:t>
            </a:r>
            <a:r>
              <a:rPr lang="en-US" altLang="ko-KR" sz="2200" smtClean="0"/>
              <a:t> 1 </a:t>
            </a:r>
            <a:r>
              <a:rPr lang="ko-KR" altLang="en-US" sz="2200" smtClean="0"/>
              <a:t>또는 </a:t>
            </a:r>
            <a:r>
              <a:rPr lang="en-US" altLang="ko-KR" sz="2200" smtClean="0"/>
              <a:t>all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rcRect t="26819" r="37233" b="17393"/>
          <a:stretch/>
        </p:blipFill>
        <p:spPr>
          <a:xfrm>
            <a:off x="6014405" y="3713162"/>
            <a:ext cx="4907087" cy="19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7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718457" y="2891763"/>
            <a:ext cx="10515600" cy="119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표 관련 스타일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73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vertical-align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60894" y="1520825"/>
            <a:ext cx="10627855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/>
              <a:t>셀 안에서 텍스트의 세로 정렬 </a:t>
            </a:r>
            <a:r>
              <a:rPr lang="ko-KR" altLang="en-US" sz="2400" smtClean="0"/>
              <a:t>방법</a:t>
            </a:r>
            <a:endParaRPr lang="en-US" altLang="ko-KR" sz="2400" smtClean="0"/>
          </a:p>
          <a:p>
            <a:r>
              <a:rPr lang="ko-KR" altLang="en-US" sz="2400" smtClean="0"/>
              <a:t>사용할</a:t>
            </a:r>
            <a:r>
              <a:rPr lang="en-US" altLang="ko-KR" sz="2400" smtClean="0"/>
              <a:t> </a:t>
            </a:r>
            <a:r>
              <a:rPr lang="ko-KR" altLang="en-US" sz="2400" smtClean="0"/>
              <a:t>수 있는 값</a:t>
            </a:r>
            <a:endParaRPr lang="en-US" altLang="ko-KR" sz="2400" smtClean="0"/>
          </a:p>
          <a:p>
            <a:endParaRPr lang="en-US" altLang="ko-KR" sz="2400"/>
          </a:p>
          <a:p>
            <a:pPr lvl="1"/>
            <a:r>
              <a:rPr lang="en-US" altLang="ko-KR" sz="2200"/>
              <a:t>baseline </a:t>
            </a:r>
            <a:r>
              <a:rPr lang="en-US" altLang="ko-KR" sz="2200" smtClean="0"/>
              <a:t>: </a:t>
            </a:r>
            <a:r>
              <a:rPr lang="ko-KR" altLang="en-US" sz="2200" smtClean="0"/>
              <a:t>박스 모델의</a:t>
            </a:r>
            <a:r>
              <a:rPr lang="en-US" altLang="ko-KR" sz="2200" smtClean="0"/>
              <a:t> baseline</a:t>
            </a:r>
            <a:r>
              <a:rPr lang="ko-KR" altLang="en-US" sz="2200" smtClean="0"/>
              <a:t>을 첫 </a:t>
            </a:r>
            <a:r>
              <a:rPr lang="ko-KR" altLang="en-US" sz="2200"/>
              <a:t>번째 행을 확장한 </a:t>
            </a:r>
            <a:r>
              <a:rPr lang="en-US" altLang="ko-KR" sz="2200" smtClean="0"/>
              <a:t>baseline</a:t>
            </a:r>
            <a:r>
              <a:rPr lang="ko-KR" altLang="en-US" sz="2200" smtClean="0"/>
              <a:t>에 맞춤</a:t>
            </a:r>
            <a:r>
              <a:rPr lang="en-US" altLang="ko-KR" sz="2200" smtClean="0"/>
              <a:t>.</a:t>
            </a:r>
            <a:endParaRPr lang="en-US" altLang="ko-KR" sz="2200"/>
          </a:p>
          <a:p>
            <a:pPr lvl="1"/>
            <a:r>
              <a:rPr lang="en-US" altLang="ko-KR" sz="2200"/>
              <a:t>top </a:t>
            </a:r>
            <a:r>
              <a:rPr lang="en-US" altLang="ko-KR" sz="2200" smtClean="0"/>
              <a:t>: </a:t>
            </a:r>
            <a:r>
              <a:rPr lang="ko-KR" altLang="en-US" sz="2200" smtClean="0"/>
              <a:t>박스 모델의 </a:t>
            </a:r>
            <a:r>
              <a:rPr lang="en-US" altLang="ko-KR" sz="2200" smtClean="0"/>
              <a:t>top</a:t>
            </a:r>
            <a:r>
              <a:rPr lang="ko-KR" altLang="en-US" sz="2200" smtClean="0"/>
              <a:t>을 첫 </a:t>
            </a:r>
            <a:r>
              <a:rPr lang="ko-KR" altLang="en-US" sz="2200"/>
              <a:t>번째 행을 확장한 </a:t>
            </a:r>
            <a:r>
              <a:rPr lang="en-US" altLang="ko-KR" sz="2200"/>
              <a:t>top</a:t>
            </a:r>
            <a:r>
              <a:rPr lang="ko-KR" altLang="en-US" sz="2200"/>
              <a:t>에 </a:t>
            </a:r>
            <a:r>
              <a:rPr lang="ko-KR" altLang="en-US" sz="2200" smtClean="0"/>
              <a:t>맞춤</a:t>
            </a:r>
            <a:r>
              <a:rPr lang="en-US" altLang="ko-KR" sz="2200" smtClean="0"/>
              <a:t>.</a:t>
            </a:r>
            <a:endParaRPr lang="en-US" altLang="ko-KR" sz="2200"/>
          </a:p>
          <a:p>
            <a:pPr lvl="1"/>
            <a:r>
              <a:rPr lang="en-US" altLang="ko-KR" sz="2200" smtClean="0"/>
              <a:t>bottom : </a:t>
            </a:r>
            <a:r>
              <a:rPr lang="ko-KR" altLang="en-US" sz="2200" smtClean="0"/>
              <a:t>박스 모델의 </a:t>
            </a:r>
            <a:r>
              <a:rPr lang="en-US" altLang="ko-KR" sz="2200"/>
              <a:t>bottom </a:t>
            </a:r>
            <a:r>
              <a:rPr lang="ko-KR" altLang="en-US" sz="2200" smtClean="0"/>
              <a:t>을 </a:t>
            </a:r>
            <a:r>
              <a:rPr lang="ko-KR" altLang="en-US" sz="2200"/>
              <a:t>마지막 행을 확장한 </a:t>
            </a:r>
            <a:r>
              <a:rPr lang="en-US" altLang="ko-KR" sz="2200"/>
              <a:t>bottom</a:t>
            </a:r>
            <a:r>
              <a:rPr lang="ko-KR" altLang="en-US" sz="2200"/>
              <a:t>에 </a:t>
            </a:r>
            <a:r>
              <a:rPr lang="ko-KR" altLang="en-US" sz="2200" smtClean="0"/>
              <a:t>맞춤</a:t>
            </a:r>
            <a:r>
              <a:rPr lang="en-US" altLang="ko-KR" sz="2200" smtClean="0"/>
              <a:t>.</a:t>
            </a:r>
            <a:endParaRPr lang="en-US" altLang="ko-KR" sz="2200"/>
          </a:p>
          <a:p>
            <a:pPr lvl="1"/>
            <a:r>
              <a:rPr lang="en-US" altLang="ko-KR" sz="2200" smtClean="0"/>
              <a:t>middle : </a:t>
            </a:r>
            <a:r>
              <a:rPr lang="ko-KR" altLang="en-US" sz="2200" smtClean="0"/>
              <a:t>박스 모델의 </a:t>
            </a:r>
            <a:r>
              <a:rPr lang="en-US" altLang="ko-KR" sz="2200" smtClean="0"/>
              <a:t>center</a:t>
            </a:r>
            <a:r>
              <a:rPr lang="ko-KR" altLang="en-US" sz="2200" smtClean="0"/>
              <a:t>를 행의 </a:t>
            </a:r>
            <a:r>
              <a:rPr lang="ko-KR" altLang="en-US" sz="2200"/>
              <a:t>중앙에 </a:t>
            </a:r>
            <a:r>
              <a:rPr lang="ko-KR" altLang="en-US" sz="2200" smtClean="0"/>
              <a:t>맞춤</a:t>
            </a:r>
            <a:endParaRPr lang="en-US" altLang="ko-KR" sz="2200"/>
          </a:p>
          <a:p>
            <a:endParaRPr lang="en-US" altLang="ko-KR" sz="2400" smtClean="0"/>
          </a:p>
          <a:p>
            <a:pPr marL="0" indent="0">
              <a:buNone/>
            </a:pPr>
            <a:r>
              <a:rPr lang="en-US" altLang="ko-KR" sz="2200" smtClean="0"/>
              <a:t>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441" y="4343399"/>
            <a:ext cx="5280528" cy="1995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45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표 테두리 스타일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60894" y="1520825"/>
            <a:ext cx="10627855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smtClean="0"/>
              <a:t>border-style</a:t>
            </a:r>
          </a:p>
          <a:p>
            <a:r>
              <a:rPr lang="ko-KR" altLang="en-US" sz="2400" smtClean="0"/>
              <a:t>표의 셀 테두리 스타일 지정</a:t>
            </a:r>
            <a:endParaRPr lang="en-US" altLang="ko-KR" sz="2400" smtClean="0"/>
          </a:p>
          <a:p>
            <a:r>
              <a:rPr lang="ko-KR" altLang="en-US" sz="2400" smtClean="0"/>
              <a:t>사용할 </a:t>
            </a:r>
            <a:r>
              <a:rPr lang="ko-KR" altLang="en-US" sz="2400"/>
              <a:t>수 있는 값은 앞서 설명했던 </a:t>
            </a:r>
            <a:r>
              <a:rPr lang="en-US" altLang="ko-KR" sz="2400"/>
              <a:t>border </a:t>
            </a:r>
            <a:r>
              <a:rPr lang="ko-KR" altLang="en-US" sz="2400" smtClean="0"/>
              <a:t>속성의</a:t>
            </a:r>
            <a:r>
              <a:rPr lang="en-US" altLang="ko-KR" sz="2400" smtClean="0"/>
              <a:t> </a:t>
            </a:r>
            <a:r>
              <a:rPr lang="ko-KR" altLang="en-US" sz="2400" smtClean="0"/>
              <a:t>값과 같다</a:t>
            </a:r>
            <a:r>
              <a:rPr lang="en-US" altLang="ko-KR" sz="2400" smtClean="0"/>
              <a:t>.</a:t>
            </a:r>
          </a:p>
          <a:p>
            <a:r>
              <a:rPr lang="ko-KR" altLang="en-US" sz="2400" smtClean="0"/>
              <a:t>일부 </a:t>
            </a:r>
            <a:r>
              <a:rPr lang="ko-KR" altLang="en-US" sz="2400"/>
              <a:t>속성은 </a:t>
            </a:r>
            <a:r>
              <a:rPr lang="ko-KR" altLang="en-US" sz="2400" smtClean="0"/>
              <a:t>테두리가 </a:t>
            </a:r>
            <a:r>
              <a:rPr lang="en-US" altLang="ko-KR" sz="2400"/>
              <a:t>collapse</a:t>
            </a:r>
            <a:r>
              <a:rPr lang="ko-KR" altLang="en-US" sz="2400"/>
              <a:t>인지</a:t>
            </a:r>
            <a:r>
              <a:rPr lang="en-US" altLang="ko-KR" sz="2400"/>
              <a:t>, separate</a:t>
            </a:r>
            <a:r>
              <a:rPr lang="ko-KR" altLang="en-US" sz="2400"/>
              <a:t>인지에 따라 의미가 </a:t>
            </a:r>
            <a:r>
              <a:rPr lang="ko-KR" altLang="en-US" sz="2400" smtClean="0"/>
              <a:t>달라짐</a:t>
            </a:r>
            <a:endParaRPr lang="en-US" altLang="ko-KR" sz="2400" smtClean="0"/>
          </a:p>
          <a:p>
            <a:endParaRPr lang="en-US" altLang="ko-KR" sz="2400" smtClean="0"/>
          </a:p>
          <a:p>
            <a:pPr marL="0" indent="0">
              <a:buNone/>
            </a:pPr>
            <a:r>
              <a:rPr lang="ko-KR" altLang="en-US" b="1" smtClean="0"/>
              <a:t> </a:t>
            </a:r>
            <a:r>
              <a:rPr lang="en-US" altLang="ko-KR" b="1" smtClean="0"/>
              <a:t>border-collapse</a:t>
            </a:r>
          </a:p>
          <a:p>
            <a:r>
              <a:rPr lang="ko-KR" altLang="en-US" sz="2400"/>
              <a:t>표의 바깥 테두리와 셀의 각 </a:t>
            </a:r>
            <a:r>
              <a:rPr lang="ko-KR" altLang="en-US" sz="2400" smtClean="0"/>
              <a:t>테두리를</a:t>
            </a:r>
            <a:r>
              <a:rPr lang="en-US" altLang="ko-KR" sz="2400" smtClean="0"/>
              <a:t> </a:t>
            </a:r>
            <a:r>
              <a:rPr lang="ko-KR" altLang="en-US" sz="2400" smtClean="0"/>
              <a:t>합칠 것인지 결정</a:t>
            </a:r>
            <a:endParaRPr lang="en-US" altLang="ko-KR" sz="2400" smtClean="0"/>
          </a:p>
          <a:p>
            <a:pPr lvl="1"/>
            <a:r>
              <a:rPr lang="en-US" altLang="ko-KR" sz="2200"/>
              <a:t>collapse </a:t>
            </a:r>
            <a:r>
              <a:rPr lang="ko-KR" altLang="en-US" sz="2200" smtClean="0"/>
              <a:t>테두리 통합</a:t>
            </a:r>
            <a:r>
              <a:rPr lang="en-US" altLang="ko-KR" sz="2200" smtClean="0"/>
              <a:t>.</a:t>
            </a:r>
            <a:endParaRPr lang="en-US" altLang="ko-KR" sz="2200"/>
          </a:p>
          <a:p>
            <a:pPr lvl="1"/>
            <a:r>
              <a:rPr lang="en-US" altLang="ko-KR" sz="2200"/>
              <a:t>separate </a:t>
            </a:r>
            <a:r>
              <a:rPr lang="ko-KR" altLang="en-US" sz="2200" smtClean="0"/>
              <a:t>테두리 분리</a:t>
            </a:r>
            <a:r>
              <a:rPr lang="en-US" altLang="ko-KR" sz="2200" smtClean="0"/>
              <a:t>. </a:t>
            </a:r>
            <a:r>
              <a:rPr lang="ko-KR" altLang="en-US" sz="2200"/>
              <a:t>기본 </a:t>
            </a:r>
            <a:r>
              <a:rPr lang="ko-KR" altLang="en-US" sz="2200" smtClean="0"/>
              <a:t>값</a:t>
            </a:r>
            <a:r>
              <a:rPr lang="en-US" altLang="ko-KR" sz="2200" smtClean="0"/>
              <a:t>. </a:t>
            </a:r>
            <a:endParaRPr lang="en-US" altLang="ko-KR" sz="2200"/>
          </a:p>
          <a:p>
            <a:pPr marL="0" indent="0">
              <a:buNone/>
            </a:pPr>
            <a:r>
              <a:rPr lang="en-US" altLang="ko-KR" sz="2200" smtClean="0"/>
              <a:t>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170" y="4802134"/>
            <a:ext cx="4174613" cy="164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19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1677" y="180003"/>
            <a:ext cx="94392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85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표 테두리 스타일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60894" y="1520825"/>
            <a:ext cx="10627855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smtClean="0"/>
              <a:t>border-spacing</a:t>
            </a:r>
          </a:p>
          <a:p>
            <a:r>
              <a:rPr lang="ko-KR" altLang="en-US" sz="2400" smtClean="0"/>
              <a:t>테두리를</a:t>
            </a:r>
            <a:r>
              <a:rPr lang="en-US" altLang="ko-KR" sz="2400" smtClean="0"/>
              <a:t> </a:t>
            </a:r>
            <a:r>
              <a:rPr lang="ko-KR" altLang="en-US" sz="2400" smtClean="0"/>
              <a:t>분리해서 표시할 경우 인접한 셀 테두리 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ko-KR" altLang="en-US" sz="2400" smtClean="0"/>
              <a:t>사이의 거리 </a:t>
            </a:r>
            <a:endParaRPr lang="en-US" altLang="ko-KR" sz="2400" smtClean="0"/>
          </a:p>
          <a:p>
            <a:r>
              <a:rPr lang="ko-KR" altLang="en-US" sz="2400" smtClean="0"/>
              <a:t>직접 크기와 단위를 사용해서 거리를 지정한다</a:t>
            </a:r>
            <a:r>
              <a:rPr lang="en-US" altLang="ko-KR" sz="2400" smtClean="0"/>
              <a:t>.</a:t>
            </a:r>
          </a:p>
          <a:p>
            <a:pPr marL="0" indent="0">
              <a:buNone/>
            </a:pPr>
            <a:endParaRPr lang="en-US" altLang="ko-KR" sz="2400"/>
          </a:p>
          <a:p>
            <a:pPr marL="0" indent="0">
              <a:buNone/>
            </a:pPr>
            <a:endParaRPr lang="en-US" altLang="ko-KR" sz="2400" smtClean="0"/>
          </a:p>
          <a:p>
            <a:pPr marL="0" indent="0">
              <a:buNone/>
            </a:pPr>
            <a:r>
              <a:rPr lang="en-US" altLang="ko-KR" b="1" smtClean="0"/>
              <a:t>empty-cells</a:t>
            </a:r>
          </a:p>
          <a:p>
            <a:r>
              <a:rPr lang="ko-KR" altLang="en-US" sz="2400"/>
              <a:t>테두리를</a:t>
            </a:r>
            <a:r>
              <a:rPr lang="en-US" altLang="ko-KR" sz="2400"/>
              <a:t> </a:t>
            </a:r>
            <a:r>
              <a:rPr lang="ko-KR" altLang="en-US" sz="2400"/>
              <a:t>분리해서 표시할 경우</a:t>
            </a:r>
            <a:r>
              <a:rPr lang="ko-KR" altLang="en-US" sz="2400" smtClean="0"/>
              <a:t> </a:t>
            </a:r>
            <a:r>
              <a:rPr lang="ko-KR" altLang="en-US" sz="2400"/>
              <a:t>빈 </a:t>
            </a:r>
            <a:r>
              <a:rPr lang="ko-KR" altLang="en-US" sz="2400" smtClean="0"/>
              <a:t>셀의 </a:t>
            </a:r>
            <a:r>
              <a:rPr lang="ko-KR" altLang="en-US" sz="2400"/>
              <a:t>표시 </a:t>
            </a:r>
            <a:r>
              <a:rPr lang="ko-KR" altLang="en-US" sz="2400" smtClean="0"/>
              <a:t>여부</a:t>
            </a:r>
            <a:endParaRPr lang="en-US" altLang="ko-KR" sz="2400" smtClean="0"/>
          </a:p>
          <a:p>
            <a:pPr lvl="1"/>
            <a:r>
              <a:rPr lang="en-US" altLang="ko-KR" sz="2200"/>
              <a:t>show </a:t>
            </a:r>
            <a:r>
              <a:rPr lang="en-US" altLang="ko-KR" sz="2200" smtClean="0"/>
              <a:t>: </a:t>
            </a:r>
            <a:r>
              <a:rPr lang="ko-KR" altLang="en-US" sz="2200" smtClean="0"/>
              <a:t>빈 </a:t>
            </a:r>
            <a:r>
              <a:rPr lang="ko-KR" altLang="en-US" sz="2200"/>
              <a:t>셀 주위에 테두리를 그려 빈 </a:t>
            </a:r>
            <a:r>
              <a:rPr lang="ko-KR" altLang="en-US" sz="2200" smtClean="0"/>
              <a:t>셀 표시</a:t>
            </a:r>
            <a:r>
              <a:rPr lang="en-US" altLang="ko-KR" sz="2200" smtClean="0"/>
              <a:t>. </a:t>
            </a:r>
            <a:r>
              <a:rPr lang="ko-KR" altLang="en-US" sz="2200"/>
              <a:t>기본 </a:t>
            </a:r>
            <a:r>
              <a:rPr lang="ko-KR" altLang="en-US" sz="2200" smtClean="0"/>
              <a:t>값</a:t>
            </a:r>
            <a:r>
              <a:rPr lang="en-US" altLang="ko-KR" sz="2200" smtClean="0"/>
              <a:t>.</a:t>
            </a:r>
            <a:endParaRPr lang="en-US" altLang="ko-KR" sz="2200"/>
          </a:p>
          <a:p>
            <a:pPr lvl="1"/>
            <a:r>
              <a:rPr lang="en-US" altLang="ko-KR" sz="2200"/>
              <a:t>hide </a:t>
            </a:r>
            <a:r>
              <a:rPr lang="en-US" altLang="ko-KR" sz="2200" smtClean="0"/>
              <a:t>: </a:t>
            </a:r>
            <a:r>
              <a:rPr lang="ko-KR" altLang="en-US" sz="2200" smtClean="0"/>
              <a:t>빈 </a:t>
            </a:r>
            <a:r>
              <a:rPr lang="ko-KR" altLang="en-US" sz="2200"/>
              <a:t>셀 주위에 테두리를 그리지 </a:t>
            </a:r>
            <a:r>
              <a:rPr lang="ko-KR" altLang="en-US" sz="2200" smtClean="0"/>
              <a:t>않는다</a:t>
            </a:r>
            <a:r>
              <a:rPr lang="en-US" altLang="ko-KR" sz="2200"/>
              <a:t>.</a:t>
            </a:r>
          </a:p>
          <a:p>
            <a:endParaRPr lang="en-US" altLang="ko-KR" sz="240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572" y="1704814"/>
            <a:ext cx="2352190" cy="200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572" y="4162212"/>
            <a:ext cx="2498376" cy="1960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99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1677" y="180003"/>
            <a:ext cx="9439275" cy="65913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30220" y="970384"/>
            <a:ext cx="1306286" cy="279918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105469" y="951722"/>
            <a:ext cx="6456784" cy="317241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836506" y="1539551"/>
            <a:ext cx="1427584" cy="569167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320073" y="1530220"/>
            <a:ext cx="5243805" cy="541176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366727" y="2108718"/>
            <a:ext cx="5225142" cy="149290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30220" y="2453951"/>
            <a:ext cx="4506686" cy="1129004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074229" y="2463282"/>
            <a:ext cx="2313991" cy="1119673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16212" y="2453951"/>
            <a:ext cx="2248678" cy="1129004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30220" y="3582955"/>
            <a:ext cx="6858000" cy="475861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30220" y="4142792"/>
            <a:ext cx="4506686" cy="391886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530220" y="4590661"/>
            <a:ext cx="1530221" cy="1054359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125755" y="4572002"/>
            <a:ext cx="2743200" cy="1082351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074229" y="4142792"/>
            <a:ext cx="1147665" cy="326571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249886" y="4142792"/>
            <a:ext cx="1063690" cy="317241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125449" y="4534678"/>
            <a:ext cx="2104151" cy="1875453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530220" y="5673015"/>
            <a:ext cx="1530221" cy="951720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125755" y="5691677"/>
            <a:ext cx="2743200" cy="877076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416212" y="3620279"/>
            <a:ext cx="2248678" cy="1604865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416212" y="5225143"/>
            <a:ext cx="2248678" cy="419877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416212" y="5673015"/>
            <a:ext cx="2248678" cy="737116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69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width, height 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속성 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박스 모델 크기 지정하기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/>
              <a:t>박스 모델은 마진이나 패딩을 이용해 적절한 크기를 </a:t>
            </a:r>
            <a:r>
              <a:rPr lang="ko-KR" altLang="en-US" smtClean="0"/>
              <a:t>만든다</a:t>
            </a:r>
            <a:r>
              <a:rPr lang="en-US" altLang="ko-KR" smtClean="0"/>
              <a:t>.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mtClean="0"/>
              <a:t>필요하면 </a:t>
            </a:r>
            <a:r>
              <a:rPr lang="en-US" altLang="ko-KR" smtClean="0"/>
              <a:t>width </a:t>
            </a:r>
            <a:r>
              <a:rPr lang="ko-KR" altLang="en-US" smtClean="0"/>
              <a:t>속성 </a:t>
            </a:r>
            <a:r>
              <a:rPr lang="en-US" altLang="ko-KR" smtClean="0"/>
              <a:t>/ height </a:t>
            </a:r>
            <a:r>
              <a:rPr lang="ko-KR" altLang="en-US"/>
              <a:t>속성을 </a:t>
            </a:r>
            <a:r>
              <a:rPr lang="ko-KR" altLang="en-US" smtClean="0"/>
              <a:t>사용해 크기를 정할 수 있다</a:t>
            </a:r>
            <a:r>
              <a:rPr lang="en-US" altLang="ko-KR" smtClean="0"/>
              <a:t>.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mtClean="0"/>
              <a:t>사용할 </a:t>
            </a:r>
            <a:r>
              <a:rPr lang="ko-KR" altLang="en-US"/>
              <a:t>수 있는 값은 길이 값이나 백분율</a:t>
            </a:r>
            <a:r>
              <a:rPr lang="en-US" altLang="ko-KR" smtClean="0"/>
              <a:t>(%)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mtClean="0"/>
              <a:t>따로 </a:t>
            </a:r>
            <a:r>
              <a:rPr lang="ko-KR" altLang="en-US"/>
              <a:t>값을 지정하지 않으면 </a:t>
            </a:r>
            <a:r>
              <a:rPr lang="en-US" altLang="ko-KR" smtClean="0"/>
              <a:t>auto</a:t>
            </a:r>
            <a:r>
              <a:rPr lang="ko-KR" altLang="en-US" smtClean="0"/>
              <a:t>가 기본값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(</a:t>
            </a:r>
            <a:r>
              <a:rPr lang="ko-KR" altLang="en-US" smtClean="0"/>
              <a:t>내용에 </a:t>
            </a:r>
            <a:r>
              <a:rPr lang="ko-KR" altLang="en-US"/>
              <a:t>따라 너비를 자동으로 </a:t>
            </a:r>
            <a:r>
              <a:rPr lang="ko-KR" altLang="en-US" smtClean="0"/>
              <a:t>계산</a:t>
            </a:r>
            <a:r>
              <a:rPr lang="en-US" altLang="ko-KR" smtClean="0"/>
              <a:t>)</a:t>
            </a:r>
            <a:endParaRPr lang="en-US" altLang="ko-KR"/>
          </a:p>
          <a:p>
            <a:pPr>
              <a:lnSpc>
                <a:spcPct val="15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09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723" y="3608943"/>
            <a:ext cx="4741243" cy="29770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마진</a:t>
            </a:r>
            <a:r>
              <a:rPr lang="en-US" altLang="ko-KR" smtClean="0"/>
              <a:t>(margin)</a:t>
            </a:r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52406" y="1257353"/>
            <a:ext cx="10275377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2400" smtClean="0"/>
              <a:t>요소 주변 여백</a:t>
            </a:r>
            <a:endParaRPr lang="en-US" altLang="ko-KR" sz="2400" smtClean="0"/>
          </a:p>
          <a:p>
            <a:pPr marL="457200" indent="-457200">
              <a:lnSpc>
                <a:spcPct val="150000"/>
              </a:lnSpc>
            </a:pPr>
            <a:r>
              <a:rPr lang="ko-KR" altLang="en-US" sz="2400" smtClean="0"/>
              <a:t> </a:t>
            </a:r>
            <a:r>
              <a:rPr lang="en-US" altLang="ko-KR" sz="2400" smtClean="0"/>
              <a:t>margin-top, margin-right, margin-bottom, margin-left</a:t>
            </a:r>
            <a:br>
              <a:rPr lang="en-US" altLang="ko-KR" sz="2400" smtClean="0"/>
            </a:br>
            <a:r>
              <a:rPr lang="en-US" altLang="ko-KR" sz="2400" smtClean="0"/>
              <a:t>(</a:t>
            </a:r>
            <a:r>
              <a:rPr lang="ko-KR" altLang="en-US" sz="2400" smtClean="0"/>
              <a:t>요소의 바깥 위쪽 마진</a:t>
            </a:r>
            <a:r>
              <a:rPr lang="en-US" altLang="ko-KR" sz="2400" smtClean="0"/>
              <a:t>, </a:t>
            </a:r>
            <a:r>
              <a:rPr lang="ko-KR" altLang="en-US" sz="2400" smtClean="0"/>
              <a:t>오른쪽 마진</a:t>
            </a:r>
            <a:r>
              <a:rPr lang="en-US" altLang="ko-KR" sz="2400" smtClean="0"/>
              <a:t>, </a:t>
            </a:r>
            <a:r>
              <a:rPr lang="ko-KR" altLang="en-US" sz="2400" smtClean="0"/>
              <a:t>아래쪽 마진</a:t>
            </a:r>
            <a:r>
              <a:rPr lang="en-US" altLang="ko-KR" sz="2400" smtClean="0"/>
              <a:t>, </a:t>
            </a:r>
            <a:r>
              <a:rPr lang="ko-KR" altLang="en-US" sz="2400" smtClean="0"/>
              <a:t>왼쪽 마진</a:t>
            </a:r>
            <a:r>
              <a:rPr lang="en-US" altLang="ko-KR" sz="2400" smtClean="0"/>
              <a:t>)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2400" smtClean="0"/>
              <a:t>margin (</a:t>
            </a:r>
            <a:r>
              <a:rPr lang="ko-KR" altLang="en-US" sz="2400" smtClean="0"/>
              <a:t>네 방향의 마진을 한꺼번에 지정</a:t>
            </a:r>
            <a:r>
              <a:rPr lang="en-US" altLang="ko-KR" sz="2400" smtClean="0"/>
              <a:t>) 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61838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마진</a:t>
            </a:r>
            <a:r>
              <a:rPr lang="en-US" altLang="ko-KR" smtClean="0"/>
              <a:t>(margin)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0260" y="3514044"/>
            <a:ext cx="4391025" cy="2181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0260" y="1377765"/>
            <a:ext cx="88868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2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프레젠테이션3" id="{0A9750AF-29A1-4FF4-962A-793B99AB266D}" vid="{495FD0E4-948D-4F5A-83D2-E7A810C163B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정석ppt</Template>
  <TotalTime>2392</TotalTime>
  <Words>1754</Words>
  <Application>Microsoft Office PowerPoint</Application>
  <PresentationFormat>사용자 지정</PresentationFormat>
  <Paragraphs>382</Paragraphs>
  <Slides>50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1" baseType="lpstr">
      <vt:lpstr>Office 테마</vt:lpstr>
      <vt:lpstr>레이아웃 관련 스타일</vt:lpstr>
      <vt:lpstr>PowerPoint 프레젠테이션</vt:lpstr>
      <vt:lpstr>사각 영역을 활용하는 박스 모델</vt:lpstr>
      <vt:lpstr>박스 모델</vt:lpstr>
      <vt:lpstr>PowerPoint 프레젠테이션</vt:lpstr>
      <vt:lpstr>PowerPoint 프레젠테이션</vt:lpstr>
      <vt:lpstr>width, height 속성 – 박스 모델 크기 지정하기</vt:lpstr>
      <vt:lpstr>마진(margin)</vt:lpstr>
      <vt:lpstr>마진(margin)</vt:lpstr>
      <vt:lpstr>마진(margin)</vt:lpstr>
      <vt:lpstr>패딩(padding)</vt:lpstr>
      <vt:lpstr>패딩(padding)</vt:lpstr>
      <vt:lpstr>PowerPoint 프레젠테이션</vt:lpstr>
      <vt:lpstr>박스 모델의 테두리</vt:lpstr>
      <vt:lpstr>박스 모델의 테두리</vt:lpstr>
      <vt:lpstr>박스 모델의 테두리</vt:lpstr>
      <vt:lpstr>박스 모델의 테두리</vt:lpstr>
      <vt:lpstr>PowerPoint 프레젠테이션</vt:lpstr>
      <vt:lpstr>CSS3의 박스 관련 속성들</vt:lpstr>
      <vt:lpstr>border-*-radius</vt:lpstr>
      <vt:lpstr>PowerPoint 프레젠테이션</vt:lpstr>
      <vt:lpstr>border-*-radius</vt:lpstr>
      <vt:lpstr>box-shadow</vt:lpstr>
      <vt:lpstr>PowerPoint 프레젠테이션</vt:lpstr>
      <vt:lpstr>PowerPoint 프레젠테이션</vt:lpstr>
      <vt:lpstr>블록 레벨과 인라인 레벨 요소</vt:lpstr>
      <vt:lpstr>블록 레벨과 인라인 레벨 요소</vt:lpstr>
      <vt:lpstr>display</vt:lpstr>
      <vt:lpstr>블록 레벨 요소와 인라인 레벨 요소</vt:lpstr>
      <vt:lpstr>블록 레벨 요소와 인라인 레벨 요소</vt:lpstr>
      <vt:lpstr>position</vt:lpstr>
      <vt:lpstr>position:static</vt:lpstr>
      <vt:lpstr>position:relative</vt:lpstr>
      <vt:lpstr>position:absolute</vt:lpstr>
      <vt:lpstr>position:absolute</vt:lpstr>
      <vt:lpstr>position:fixed</vt:lpstr>
      <vt:lpstr>position:absolute</vt:lpstr>
      <vt:lpstr>visibility </vt:lpstr>
      <vt:lpstr>PowerPoint 프레젠테이션</vt:lpstr>
      <vt:lpstr>z-index</vt:lpstr>
      <vt:lpstr>float</vt:lpstr>
      <vt:lpstr>clear</vt:lpstr>
      <vt:lpstr>PowerPoint 프레젠테이션</vt:lpstr>
      <vt:lpstr>다단 나누기</vt:lpstr>
      <vt:lpstr>단과 단 사이 구분선</vt:lpstr>
      <vt:lpstr>다단 위치 지정</vt:lpstr>
      <vt:lpstr>PowerPoint 프레젠테이션</vt:lpstr>
      <vt:lpstr>vertical-align</vt:lpstr>
      <vt:lpstr>표 테두리 스타일</vt:lpstr>
      <vt:lpstr>표 테두리 스타일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HTML5와 시맨틱 구조</dc:title>
  <dc:creator>Kyunghee Ko</dc:creator>
  <cp:lastModifiedBy>kosta043</cp:lastModifiedBy>
  <cp:revision>65</cp:revision>
  <dcterms:created xsi:type="dcterms:W3CDTF">2013-09-01T06:28:35Z</dcterms:created>
  <dcterms:modified xsi:type="dcterms:W3CDTF">2016-09-07T05:54:43Z</dcterms:modified>
</cp:coreProperties>
</file>